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media/image1.jpeg" ContentType="image/jpeg"/>
  <Override PartName="/ppt/media/image13.png" ContentType="image/png"/>
  <Override PartName="/ppt/media/image8.png" ContentType="image/png"/>
  <Override PartName="/ppt/media/image2.png" ContentType="image/png"/>
  <Override PartName="/ppt/media/image30.png" ContentType="image/png"/>
  <Override PartName="/ppt/media/image3.png" ContentType="image/png"/>
  <Override PartName="/ppt/media/image31.png" ContentType="image/png"/>
  <Override PartName="/ppt/media/image4.png" ContentType="image/png"/>
  <Override PartName="/ppt/media/image5.png" ContentType="image/png"/>
  <Override PartName="/ppt/media/image10.png" ContentType="image/png"/>
  <Override PartName="/ppt/media/image32.png" ContentType="image/png"/>
  <Override PartName="/ppt/media/image6.png" ContentType="image/png"/>
  <Override PartName="/ppt/media/image11.png" ContentType="image/png"/>
  <Override PartName="/ppt/media/image33.png" ContentType="image/png"/>
  <Override PartName="/ppt/media/image7.png" ContentType="image/png"/>
  <Override PartName="/ppt/media/image12.png" ContentType="image/png"/>
  <Override PartName="/ppt/media/image9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EA12680-BE87-4BF3-B8CB-D7EF07D462F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351800" y="2271600"/>
            <a:ext cx="6435720" cy="77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5A99DCA-BDAF-4A78-AAC3-282FA969A3F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351800" y="2271600"/>
            <a:ext cx="6435720" cy="77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5588611-7637-4FDE-A963-7B353A52CBD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351800" y="2271600"/>
            <a:ext cx="6435720" cy="77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D9F689B-3843-4C6D-ACE2-FA750C6AF74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67E97864-9917-4576-8A35-6496465B705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351800" y="2271600"/>
            <a:ext cx="6435720" cy="77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9231DACD-22AE-4353-B826-42796968590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351800" y="2271600"/>
            <a:ext cx="6435720" cy="77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10D83086-E7FE-4868-BB65-B13549F9721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351800" y="2271600"/>
            <a:ext cx="6435720" cy="77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753A520A-B91E-4577-92A5-ACA2076A37A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351800" y="2271600"/>
            <a:ext cx="6435720" cy="77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BF18D83F-E3B6-40B1-89E4-E20D3DAEA79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subTitle"/>
          </p:nvPr>
        </p:nvSpPr>
        <p:spPr>
          <a:xfrm>
            <a:off x="1351800" y="2271600"/>
            <a:ext cx="6435720" cy="360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4CEB1856-ED0B-4DC6-9274-DF83D795F2C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351800" y="2271600"/>
            <a:ext cx="6435720" cy="77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BF946B04-7E39-48B8-9572-96C83BD3DDB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351800" y="2271600"/>
            <a:ext cx="6435720" cy="77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1052B77-593E-4A90-B36C-16C5FB2FB9C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351800" y="2271600"/>
            <a:ext cx="6435720" cy="77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6C0936C9-ED57-4F77-B013-E96756E3DB0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351800" y="2271600"/>
            <a:ext cx="6435720" cy="77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2F66C08B-6AEA-4C7E-ABA6-30517629032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351800" y="2271600"/>
            <a:ext cx="6435720" cy="77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AC958D68-BA06-4022-BE42-4406918AB0D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351800" y="2271600"/>
            <a:ext cx="6435720" cy="77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A9C8BC69-2198-4740-B5DF-F234FCA4CFD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351800" y="2271600"/>
            <a:ext cx="6435720" cy="77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99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100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101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9A7FE3C2-4B1C-426D-A507-F1DBA761254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351800" y="2271600"/>
            <a:ext cx="6435720" cy="77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6D6B7CF-E080-4E00-9EF5-71E5EDCCF02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351800" y="2271600"/>
            <a:ext cx="6435720" cy="77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5487FE4-0C4B-4373-AAE2-FA7775F876A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351800" y="2271600"/>
            <a:ext cx="6435720" cy="77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3944D40-649D-424E-B06F-D4D3044E854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1351800" y="2271600"/>
            <a:ext cx="6435720" cy="360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70CBC82-57C4-4174-A12A-DA5203ACC17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351800" y="2271600"/>
            <a:ext cx="6435720" cy="77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36ED65B-6680-4E69-BD99-4F20D4CF89C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351800" y="2271600"/>
            <a:ext cx="6435720" cy="77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2033833-7DBD-4722-BDFB-825B61DE650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351800" y="2271600"/>
            <a:ext cx="6435720" cy="77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940013C-76E7-4033-9C27-2F155321763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Slide Number Placeholder 5" hidden="1"/>
          <p:cNvSpPr/>
          <p:nvPr/>
        </p:nvSpPr>
        <p:spPr>
          <a:xfrm>
            <a:off x="6123600" y="4771080"/>
            <a:ext cx="2133360" cy="27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600" spc="-1" strike="noStrike">
                <a:solidFill>
                  <a:srgbClr val="808080"/>
                </a:solidFill>
                <a:latin typeface="Open Sans"/>
              </a:rPr>
              <a:t>&lt;#&gt;</a:t>
            </a:r>
            <a:endParaRPr b="0" lang="en-IN" sz="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Footer Placeholder 4" hidden="1"/>
          <p:cNvSpPr/>
          <p:nvPr/>
        </p:nvSpPr>
        <p:spPr>
          <a:xfrm>
            <a:off x="3124080" y="4771080"/>
            <a:ext cx="2895120" cy="27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600" spc="-1" strike="noStrike">
                <a:solidFill>
                  <a:srgbClr val="808080"/>
                </a:solidFill>
                <a:latin typeface="Open Sans"/>
              </a:rPr>
              <a:t>Footer</a:t>
            </a:r>
            <a:endParaRPr b="0" lang="en-IN" sz="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Date Placeholder 3" hidden="1"/>
          <p:cNvSpPr/>
          <p:nvPr/>
        </p:nvSpPr>
        <p:spPr>
          <a:xfrm>
            <a:off x="894600" y="4771080"/>
            <a:ext cx="2133360" cy="27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>
              <a:lnSpc>
                <a:spcPct val="100000"/>
              </a:lnSpc>
            </a:pPr>
            <a:r>
              <a:rPr b="0" lang="en-US" sz="600" spc="-1" strike="noStrike">
                <a:solidFill>
                  <a:srgbClr val="808080"/>
                </a:solidFill>
                <a:latin typeface="Open Sans"/>
              </a:rPr>
              <a:t>Date</a:t>
            </a:r>
            <a:endParaRPr b="0" lang="en-IN" sz="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Slide Number Placeholder 5" hidden="1"/>
          <p:cNvSpPr/>
          <p:nvPr/>
        </p:nvSpPr>
        <p:spPr>
          <a:xfrm>
            <a:off x="6123600" y="4771080"/>
            <a:ext cx="2133360" cy="27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600" spc="-1" strike="noStrike">
                <a:solidFill>
                  <a:srgbClr val="808080"/>
                </a:solidFill>
                <a:latin typeface="Open Sans"/>
              </a:rPr>
              <a:t>&lt;#&gt;</a:t>
            </a:r>
            <a:endParaRPr b="0" lang="en-IN" sz="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4" hidden="1"/>
          <p:cNvSpPr/>
          <p:nvPr/>
        </p:nvSpPr>
        <p:spPr>
          <a:xfrm>
            <a:off x="3124080" y="4771080"/>
            <a:ext cx="2895120" cy="27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600" spc="-1" strike="noStrike">
                <a:solidFill>
                  <a:srgbClr val="808080"/>
                </a:solidFill>
                <a:latin typeface="Open Sans"/>
              </a:rPr>
              <a:t>Footer</a:t>
            </a:r>
            <a:endParaRPr b="0" lang="en-IN" sz="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Date Placeholder 3" hidden="1"/>
          <p:cNvSpPr/>
          <p:nvPr/>
        </p:nvSpPr>
        <p:spPr>
          <a:xfrm>
            <a:off x="894600" y="4771080"/>
            <a:ext cx="2133360" cy="27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>
              <a:lnSpc>
                <a:spcPct val="100000"/>
              </a:lnSpc>
            </a:pPr>
            <a:r>
              <a:rPr b="0" lang="en-US" sz="600" spc="-1" strike="noStrike">
                <a:solidFill>
                  <a:srgbClr val="808080"/>
                </a:solidFill>
                <a:latin typeface="Open Sans"/>
              </a:rPr>
              <a:t>Date</a:t>
            </a:r>
            <a:endParaRPr b="0" lang="en-IN" sz="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 hidden="1"/>
          <p:cNvSpPr/>
          <p:nvPr/>
        </p:nvSpPr>
        <p:spPr>
          <a:xfrm>
            <a:off x="6123600" y="4771080"/>
            <a:ext cx="2133360" cy="27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600" spc="-1" strike="noStrike">
                <a:solidFill>
                  <a:srgbClr val="808080"/>
                </a:solidFill>
                <a:latin typeface="Open Sans"/>
              </a:rPr>
              <a:t>&lt;#&gt;</a:t>
            </a:r>
            <a:endParaRPr b="0" lang="en-IN" sz="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Footer Placeholder 4" hidden="1"/>
          <p:cNvSpPr/>
          <p:nvPr/>
        </p:nvSpPr>
        <p:spPr>
          <a:xfrm>
            <a:off x="3124080" y="4771080"/>
            <a:ext cx="2895120" cy="27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600" spc="-1" strike="noStrike">
                <a:solidFill>
                  <a:srgbClr val="808080"/>
                </a:solidFill>
                <a:latin typeface="Open Sans"/>
              </a:rPr>
              <a:t>Footer</a:t>
            </a:r>
            <a:endParaRPr b="0" lang="en-IN" sz="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Date Placeholder 3" hidden="1"/>
          <p:cNvSpPr/>
          <p:nvPr/>
        </p:nvSpPr>
        <p:spPr>
          <a:xfrm>
            <a:off x="894600" y="4771080"/>
            <a:ext cx="2133360" cy="27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>
              <a:lnSpc>
                <a:spcPct val="100000"/>
              </a:lnSpc>
            </a:pPr>
            <a:r>
              <a:rPr b="0" lang="en-US" sz="600" spc="-1" strike="noStrike">
                <a:solidFill>
                  <a:srgbClr val="808080"/>
                </a:solidFill>
                <a:latin typeface="Open Sans"/>
              </a:rPr>
              <a:t>Date</a:t>
            </a:r>
            <a:endParaRPr b="0" lang="en-IN" sz="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351800" y="2271600"/>
            <a:ext cx="6435720" cy="776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Zoho Puv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ldNum" idx="1"/>
          </p:nvPr>
        </p:nvSpPr>
        <p:spPr>
          <a:xfrm>
            <a:off x="7767720" y="4695120"/>
            <a:ext cx="612720" cy="285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600" spc="-1" strike="noStrike">
                <a:solidFill>
                  <a:srgbClr val="808080"/>
                </a:solidFill>
                <a:latin typeface="Open San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600" spc="-1" strike="noStrike">
                <a:solidFill>
                  <a:srgbClr val="808080"/>
                </a:solidFill>
                <a:latin typeface="Open Sans"/>
              </a:rPr>
              <a:t>&lt;#&gt;</a:t>
            </a:r>
            <a:endParaRPr b="0" lang="en-IN" sz="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ftr" idx="2"/>
          </p:nvPr>
        </p:nvSpPr>
        <p:spPr>
          <a:xfrm>
            <a:off x="2495520" y="4686480"/>
            <a:ext cx="5181120" cy="285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600" spc="-1" strike="noStrike">
                <a:solidFill>
                  <a:srgbClr val="808080"/>
                </a:solidFill>
                <a:latin typeface="Open Sans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600" spc="-1" strike="noStrike">
                <a:solidFill>
                  <a:srgbClr val="808080"/>
                </a:solidFill>
                <a:latin typeface="Open Sans"/>
              </a:rPr>
              <a:t> </a:t>
            </a:r>
            <a:endParaRPr b="0" lang="en-IN" sz="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dt" idx="3"/>
          </p:nvPr>
        </p:nvSpPr>
        <p:spPr>
          <a:xfrm>
            <a:off x="762120" y="4695120"/>
            <a:ext cx="1639080" cy="285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600" spc="-1" strike="noStrike">
                <a:solidFill>
                  <a:srgbClr val="808080"/>
                </a:solidFill>
                <a:latin typeface="Open Sans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600" spc="-1" strike="noStrike">
                <a:solidFill>
                  <a:srgbClr val="808080"/>
                </a:solidFill>
                <a:latin typeface="Open Sans"/>
              </a:rPr>
              <a:t> </a:t>
            </a:r>
            <a:endParaRPr b="0" lang="en-IN" sz="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Zoho Puvi"/>
              </a:rPr>
              <a:t>Click to edit the outline text format</a:t>
            </a: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808080"/>
                </a:solidFill>
                <a:latin typeface="Zoho Puvi"/>
              </a:rPr>
              <a:t>Second Outline Level</a:t>
            </a:r>
            <a:endParaRPr b="0" lang="en-US" sz="1200" spc="-1" strike="noStrike">
              <a:solidFill>
                <a:srgbClr val="808080"/>
              </a:solidFill>
              <a:latin typeface="Zoho Puv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solidFill>
                  <a:srgbClr val="808080"/>
                </a:solidFill>
                <a:latin typeface="Zoho Puvi"/>
              </a:rPr>
              <a:t>Third Outline Level</a:t>
            </a:r>
            <a:endParaRPr b="0" lang="en-US" sz="1000" spc="-1" strike="noStrike">
              <a:solidFill>
                <a:srgbClr val="808080"/>
              </a:solidFill>
              <a:latin typeface="Zoho Puv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900" spc="-1" strike="noStrike">
                <a:solidFill>
                  <a:srgbClr val="808080"/>
                </a:solidFill>
                <a:latin typeface="Zoho Puvi"/>
              </a:rPr>
              <a:t>Fourth Outline Level</a:t>
            </a:r>
            <a:endParaRPr b="0" lang="en-US" sz="900" spc="-1" strike="noStrike">
              <a:solidFill>
                <a:srgbClr val="808080"/>
              </a:solidFill>
              <a:latin typeface="Zoho Puv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808080"/>
                </a:solidFill>
                <a:latin typeface="Zoho Puvi"/>
              </a:rPr>
              <a:t>Fifth Outline Level</a:t>
            </a:r>
            <a:endParaRPr b="0" lang="en-US" sz="2000" spc="-1" strike="noStrike">
              <a:solidFill>
                <a:srgbClr val="808080"/>
              </a:solidFill>
              <a:latin typeface="Zoho Puv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808080"/>
                </a:solidFill>
                <a:latin typeface="Zoho Puvi"/>
              </a:rPr>
              <a:t>Sixth Outline Level</a:t>
            </a:r>
            <a:endParaRPr b="0" lang="en-US" sz="2000" spc="-1" strike="noStrike">
              <a:solidFill>
                <a:srgbClr val="808080"/>
              </a:solidFill>
              <a:latin typeface="Zoho Puv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808080"/>
                </a:solidFill>
                <a:latin typeface="Zoho Puvi"/>
              </a:rPr>
              <a:t>Seventh Outline Level</a:t>
            </a:r>
            <a:endParaRPr b="0" lang="en-US" sz="2000" spc="-1" strike="noStrike">
              <a:solidFill>
                <a:srgbClr val="808080"/>
              </a:solidFill>
              <a:latin typeface="Zoho Puv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 hidden="1"/>
          <p:cNvSpPr/>
          <p:nvPr/>
        </p:nvSpPr>
        <p:spPr>
          <a:xfrm>
            <a:off x="6123600" y="4771080"/>
            <a:ext cx="2133360" cy="27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600" spc="-1" strike="noStrike">
                <a:solidFill>
                  <a:srgbClr val="808080"/>
                </a:solidFill>
                <a:latin typeface="Open Sans"/>
              </a:rPr>
              <a:t>&lt;#&gt;</a:t>
            </a:r>
            <a:endParaRPr b="0" lang="en-IN" sz="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Footer Placeholder 4" hidden="1"/>
          <p:cNvSpPr/>
          <p:nvPr/>
        </p:nvSpPr>
        <p:spPr>
          <a:xfrm>
            <a:off x="3124080" y="4771080"/>
            <a:ext cx="2895120" cy="27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600" spc="-1" strike="noStrike">
                <a:solidFill>
                  <a:srgbClr val="808080"/>
                </a:solidFill>
                <a:latin typeface="Open Sans"/>
              </a:rPr>
              <a:t>Footer</a:t>
            </a:r>
            <a:endParaRPr b="0" lang="en-IN" sz="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Date Placeholder 3" hidden="1"/>
          <p:cNvSpPr/>
          <p:nvPr/>
        </p:nvSpPr>
        <p:spPr>
          <a:xfrm>
            <a:off x="894600" y="4771080"/>
            <a:ext cx="2133360" cy="27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>
              <a:lnSpc>
                <a:spcPct val="100000"/>
              </a:lnSpc>
            </a:pPr>
            <a:r>
              <a:rPr b="0" lang="en-US" sz="600" spc="-1" strike="noStrike">
                <a:solidFill>
                  <a:srgbClr val="808080"/>
                </a:solidFill>
                <a:latin typeface="Open Sans"/>
              </a:rPr>
              <a:t>Date</a:t>
            </a:r>
            <a:endParaRPr b="0" lang="en-IN" sz="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Slide Number Placeholder 5" hidden="1"/>
          <p:cNvSpPr/>
          <p:nvPr/>
        </p:nvSpPr>
        <p:spPr>
          <a:xfrm>
            <a:off x="6123600" y="4771080"/>
            <a:ext cx="2133360" cy="27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600" spc="-1" strike="noStrike">
                <a:solidFill>
                  <a:srgbClr val="808080"/>
                </a:solidFill>
                <a:latin typeface="Open Sans"/>
              </a:rPr>
              <a:t>&lt;#&gt;</a:t>
            </a:r>
            <a:endParaRPr b="0" lang="en-IN" sz="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Footer Placeholder 4" hidden="1"/>
          <p:cNvSpPr/>
          <p:nvPr/>
        </p:nvSpPr>
        <p:spPr>
          <a:xfrm>
            <a:off x="3124080" y="4771080"/>
            <a:ext cx="2895120" cy="27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600" spc="-1" strike="noStrike">
                <a:solidFill>
                  <a:srgbClr val="808080"/>
                </a:solidFill>
                <a:latin typeface="Open Sans"/>
              </a:rPr>
              <a:t>Footer</a:t>
            </a:r>
            <a:endParaRPr b="0" lang="en-IN" sz="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Date Placeholder 3" hidden="1"/>
          <p:cNvSpPr/>
          <p:nvPr/>
        </p:nvSpPr>
        <p:spPr>
          <a:xfrm>
            <a:off x="894600" y="4771080"/>
            <a:ext cx="2133360" cy="27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>
              <a:lnSpc>
                <a:spcPct val="100000"/>
              </a:lnSpc>
            </a:pPr>
            <a:r>
              <a:rPr b="0" lang="en-US" sz="600" spc="-1" strike="noStrike">
                <a:solidFill>
                  <a:srgbClr val="808080"/>
                </a:solidFill>
                <a:latin typeface="Open Sans"/>
              </a:rPr>
              <a:t>Date</a:t>
            </a:r>
            <a:endParaRPr b="0" lang="en-IN" sz="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Slide Number Placeholder 5" hidden="1"/>
          <p:cNvSpPr/>
          <p:nvPr/>
        </p:nvSpPr>
        <p:spPr>
          <a:xfrm>
            <a:off x="6123600" y="4771080"/>
            <a:ext cx="2133360" cy="27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600" spc="-1" strike="noStrike">
                <a:solidFill>
                  <a:srgbClr val="808080"/>
                </a:solidFill>
                <a:latin typeface="Open Sans"/>
              </a:rPr>
              <a:t>&lt;#&gt;</a:t>
            </a:r>
            <a:endParaRPr b="0" lang="en-IN" sz="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Footer Placeholder 4" hidden="1"/>
          <p:cNvSpPr/>
          <p:nvPr/>
        </p:nvSpPr>
        <p:spPr>
          <a:xfrm>
            <a:off x="3124080" y="4771080"/>
            <a:ext cx="2895120" cy="27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600" spc="-1" strike="noStrike">
                <a:solidFill>
                  <a:srgbClr val="808080"/>
                </a:solidFill>
                <a:latin typeface="Open Sans"/>
              </a:rPr>
              <a:t>Footer</a:t>
            </a:r>
            <a:endParaRPr b="0" lang="en-IN" sz="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Date Placeholder 3" hidden="1"/>
          <p:cNvSpPr/>
          <p:nvPr/>
        </p:nvSpPr>
        <p:spPr>
          <a:xfrm>
            <a:off x="894600" y="4771080"/>
            <a:ext cx="2133360" cy="27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>
              <a:lnSpc>
                <a:spcPct val="100000"/>
              </a:lnSpc>
            </a:pPr>
            <a:r>
              <a:rPr b="0" lang="en-US" sz="600" spc="-1" strike="noStrike">
                <a:solidFill>
                  <a:srgbClr val="808080"/>
                </a:solidFill>
                <a:latin typeface="Open Sans"/>
              </a:rPr>
              <a:t>Date</a:t>
            </a:r>
            <a:endParaRPr b="0" lang="en-IN" sz="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60" name=""/>
          <p:cNvSpPr/>
          <p:nvPr/>
        </p:nvSpPr>
        <p:spPr>
          <a:xfrm>
            <a:off x="165960" y="162000"/>
            <a:ext cx="8805240" cy="4818600"/>
          </a:xfrm>
          <a:prstGeom prst="roundRect">
            <a:avLst>
              <a:gd name="adj" fmla="val 3999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62120" y="349200"/>
            <a:ext cx="7619760" cy="856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Zoho Puvi"/>
              </a:rPr>
              <a:t>Click to edit Master title style</a:t>
            </a:r>
            <a:endParaRPr b="0" lang="en-US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762120" y="1428840"/>
            <a:ext cx="7619760" cy="3047760"/>
          </a:xfrm>
          <a:prstGeom prst="rect">
            <a:avLst/>
          </a:prstGeom>
          <a:noFill/>
          <a:ln w="0">
            <a:noFill/>
          </a:ln>
        </p:spPr>
        <p:txBody>
          <a:bodyPr tIns="93600" anchor="t">
            <a:noAutofit/>
          </a:bodyPr>
          <a:p>
            <a:pPr marL="343080" indent="-343080">
              <a:lnSpc>
                <a:spcPct val="100000"/>
              </a:lnSpc>
              <a:spcBef>
                <a:spcPts val="1199"/>
              </a:spcBef>
              <a:buClr>
                <a:srgbClr val="42c3c9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Zoho Puvi"/>
              </a:rPr>
              <a:t>Click to edit Master text styles</a:t>
            </a:r>
            <a:endParaRPr b="0" lang="en-US" sz="1600" spc="-1" strike="noStrike">
              <a:solidFill>
                <a:srgbClr val="000000"/>
              </a:solidFill>
              <a:latin typeface="Zoho Puvi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/>
              <a:buChar char="-"/>
            </a:pPr>
            <a:r>
              <a:rPr b="0" lang="en-US" sz="1400" spc="-1" strike="noStrike">
                <a:solidFill>
                  <a:srgbClr val="808080"/>
                </a:solidFill>
                <a:latin typeface="Zoho Puvi"/>
              </a:rPr>
              <a:t>Second level</a:t>
            </a:r>
            <a:endParaRPr b="0" lang="en-US" sz="1400" spc="-1" strike="noStrike">
              <a:solidFill>
                <a:srgbClr val="808080"/>
              </a:solidFill>
              <a:latin typeface="Zoho Puvi"/>
            </a:endParaRPr>
          </a:p>
          <a:p>
            <a:pPr lvl="2" marL="1143000" indent="-22860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/>
              <a:buChar char="-"/>
            </a:pPr>
            <a:r>
              <a:rPr b="0" lang="en-US" sz="1200" spc="-1" strike="noStrike">
                <a:solidFill>
                  <a:srgbClr val="808080"/>
                </a:solidFill>
                <a:latin typeface="Zoho Puvi"/>
              </a:rPr>
              <a:t>Third level</a:t>
            </a:r>
            <a:endParaRPr b="0" lang="en-US" sz="1200" spc="-1" strike="noStrike">
              <a:solidFill>
                <a:srgbClr val="808080"/>
              </a:solidFill>
              <a:latin typeface="Zoho Puvi"/>
            </a:endParaRPr>
          </a:p>
          <a:p>
            <a:pPr lvl="3" marL="1600200" indent="-22860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/>
              <a:buChar char="-"/>
            </a:pPr>
            <a:r>
              <a:rPr b="0" lang="en-US" sz="1000" spc="-1" strike="noStrike">
                <a:solidFill>
                  <a:srgbClr val="808080"/>
                </a:solidFill>
                <a:latin typeface="Zoho Puvi"/>
              </a:rPr>
              <a:t>Fourth level</a:t>
            </a:r>
            <a:endParaRPr b="0" lang="en-US" sz="1000" spc="-1" strike="noStrike">
              <a:solidFill>
                <a:srgbClr val="808080"/>
              </a:solidFill>
              <a:latin typeface="Zoho Puvi"/>
            </a:endParaRPr>
          </a:p>
          <a:p>
            <a:pPr lvl="4" marL="2057400" indent="-22860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/>
              <a:buChar char="-"/>
            </a:pPr>
            <a:r>
              <a:rPr b="0" lang="en-US" sz="900" spc="-1" strike="noStrike">
                <a:solidFill>
                  <a:srgbClr val="808080"/>
                </a:solidFill>
                <a:latin typeface="Zoho Puvi"/>
              </a:rPr>
              <a:t>Fifth level</a:t>
            </a:r>
            <a:endParaRPr b="0" lang="en-US" sz="900" spc="-1" strike="noStrike">
              <a:solidFill>
                <a:srgbClr val="808080"/>
              </a:solidFill>
              <a:latin typeface="Zoho Puv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sldNum" idx="4"/>
          </p:nvPr>
        </p:nvSpPr>
        <p:spPr>
          <a:xfrm>
            <a:off x="7767720" y="4695120"/>
            <a:ext cx="612720" cy="285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600" spc="-1" strike="noStrike">
                <a:solidFill>
                  <a:srgbClr val="808080"/>
                </a:solidFill>
                <a:latin typeface="Open San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600" spc="-1" strike="noStrike">
                <a:solidFill>
                  <a:srgbClr val="808080"/>
                </a:solidFill>
                <a:latin typeface="Open Sans"/>
              </a:rPr>
              <a:t>&lt;#&gt;</a:t>
            </a:r>
            <a:endParaRPr b="0" lang="en-IN" sz="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ftr" idx="5"/>
          </p:nvPr>
        </p:nvSpPr>
        <p:spPr>
          <a:xfrm>
            <a:off x="2495520" y="4686480"/>
            <a:ext cx="5181120" cy="285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600" spc="-1" strike="noStrike">
                <a:solidFill>
                  <a:srgbClr val="808080"/>
                </a:solidFill>
                <a:latin typeface="Open Sans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600" spc="-1" strike="noStrike">
                <a:solidFill>
                  <a:srgbClr val="808080"/>
                </a:solidFill>
                <a:latin typeface="Open Sans"/>
              </a:rPr>
              <a:t>&lt;footer&gt;</a:t>
            </a:r>
            <a:endParaRPr b="0" lang="en-IN" sz="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dt" idx="6"/>
          </p:nvPr>
        </p:nvSpPr>
        <p:spPr>
          <a:xfrm>
            <a:off x="762120" y="4695120"/>
            <a:ext cx="1639080" cy="285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600" spc="-1" strike="noStrike">
                <a:solidFill>
                  <a:srgbClr val="808080"/>
                </a:solidFill>
                <a:latin typeface="Open Sans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600" spc="-1" strike="noStrike">
                <a:solidFill>
                  <a:srgbClr val="808080"/>
                </a:solidFill>
                <a:latin typeface="Open Sans"/>
              </a:rPr>
              <a:t>&lt;date/time&gt;</a:t>
            </a:r>
            <a:endParaRPr b="0" lang="en-IN" sz="6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8.png"/><Relationship Id="rId7" Type="http://schemas.openxmlformats.org/officeDocument/2006/relationships/image" Target="../media/image20.png"/><Relationship Id="rId8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hyperlink" Target="https://www.manageengine.com/products/ad-manager/?admp_rep_slide" TargetMode="External"/><Relationship Id="rId4" Type="http://schemas.openxmlformats.org/officeDocument/2006/relationships/hyperlink" Target="https://www.manageengine.com/products/ad-manager/?admp_rep_slide" TargetMode="External"/><Relationship Id="rId5" Type="http://schemas.openxmlformats.org/officeDocument/2006/relationships/hyperlink" Target="https://www.manageengine.com/products/ad-manager/?admp_rep_slide" TargetMode="External"/><Relationship Id="rId6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103" name=""/>
          <p:cNvSpPr/>
          <p:nvPr/>
        </p:nvSpPr>
        <p:spPr>
          <a:xfrm rot="5400000">
            <a:off x="2990880" y="-523800"/>
            <a:ext cx="3169440" cy="6873480"/>
          </a:xfrm>
          <a:prstGeom prst="round2SameRect">
            <a:avLst>
              <a:gd name="adj1" fmla="val 7268"/>
              <a:gd name="adj2" fmla="val 8732"/>
            </a:avLst>
          </a:prstGeom>
          <a:solidFill>
            <a:schemeClr val="bg2">
              <a:alpha val="16000"/>
            </a:schemeClr>
          </a:solidFill>
          <a:ln>
            <a:solidFill>
              <a:srgbClr val="f7fcfc">
                <a:alpha val="22000"/>
              </a:srgbClr>
            </a:solidFill>
            <a:round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171080" y="1980000"/>
            <a:ext cx="6808680" cy="2084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Zoho Puvi"/>
              </a:rPr>
              <a:t>Improve productivity, </a:t>
            </a:r>
            <a:endParaRPr b="0" lang="en-US" sz="3600" spc="-1" strike="noStrike">
              <a:solidFill>
                <a:srgbClr val="000000"/>
              </a:solidFill>
              <a:latin typeface="Open Sans"/>
            </a:endParaRPr>
          </a:p>
          <a:p>
            <a:pPr indent="0"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Zoho Puvi"/>
              </a:rPr>
              <a:t>assess identity threats, and</a:t>
            </a:r>
            <a:r>
              <a:rPr b="1" lang="en-US" sz="3600" spc="-1" strike="noStrike" cap="all">
                <a:solidFill>
                  <a:srgbClr val="ffffff"/>
                </a:solidFill>
                <a:latin typeface="Zoho Puvi"/>
              </a:rPr>
              <a:t> </a:t>
            </a:r>
            <a:r>
              <a:rPr b="1" lang="en-US" sz="3600" spc="-1" strike="noStrike">
                <a:solidFill>
                  <a:srgbClr val="ffffff"/>
                </a:solidFill>
                <a:latin typeface="Zoho Puvi"/>
              </a:rPr>
              <a:t>achieve compliance</a:t>
            </a:r>
            <a:r>
              <a:rPr b="1" lang="en-US" sz="3200" spc="-1" strike="noStrike">
                <a:solidFill>
                  <a:srgbClr val="ffffff"/>
                </a:solidFill>
                <a:latin typeface="Zoho Puvi"/>
              </a:rPr>
              <a:t> </a:t>
            </a:r>
            <a:endParaRPr b="0" lang="en-US" sz="3200" spc="-1" strike="noStrike">
              <a:solidFill>
                <a:srgbClr val="000000"/>
              </a:solidFill>
              <a:latin typeface="Open Sans"/>
            </a:endParaRPr>
          </a:p>
          <a:p>
            <a:pPr indent="0" algn="ctr">
              <a:lnSpc>
                <a:spcPct val="104000"/>
              </a:lnSpc>
              <a:buNone/>
            </a:pPr>
            <a:r>
              <a:rPr b="1" lang="en-US" sz="3200" spc="-1" strike="noStrike">
                <a:solidFill>
                  <a:srgbClr val="ffffff"/>
                </a:solidFill>
                <a:latin typeface="Zoho Puvi-light"/>
              </a:rPr>
              <a:t>with ADManager Plus' reports</a:t>
            </a:r>
            <a:endParaRPr b="0" lang="en-US" sz="32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05" name="" descr=""/>
          <p:cNvPicPr/>
          <p:nvPr/>
        </p:nvPicPr>
        <p:blipFill>
          <a:blip r:embed="rId2"/>
          <a:stretch/>
        </p:blipFill>
        <p:spPr>
          <a:xfrm>
            <a:off x="3762360" y="453600"/>
            <a:ext cx="1618920" cy="432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"/>
          <p:cNvSpPr/>
          <p:nvPr/>
        </p:nvSpPr>
        <p:spPr>
          <a:xfrm>
            <a:off x="875880" y="876240"/>
            <a:ext cx="7391160" cy="3387240"/>
          </a:xfrm>
          <a:prstGeom prst="roundRect">
            <a:avLst>
              <a:gd name="adj" fmla="val 1234"/>
            </a:avLst>
          </a:prstGeom>
          <a:blipFill rotWithShape="0">
            <a:blip r:embed="rId1"/>
            <a:srcRect/>
            <a:stretch/>
          </a:blipFill>
          <a:ln w="9525">
            <a:solidFill>
              <a:srgbClr val="171c23">
                <a:lumMod val="25000"/>
                <a:lumOff val="75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"/>
          <p:cNvSpPr/>
          <p:nvPr/>
        </p:nvSpPr>
        <p:spPr>
          <a:xfrm>
            <a:off x="8374320" y="4744440"/>
            <a:ext cx="343080" cy="401040"/>
          </a:xfrm>
          <a:prstGeom prst="rect">
            <a:avLst/>
          </a:prstGeom>
          <a:solidFill>
            <a:srgbClr val="c70250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"/>
          <p:cNvSpPr/>
          <p:nvPr/>
        </p:nvSpPr>
        <p:spPr>
          <a:xfrm>
            <a:off x="8315640" y="4821840"/>
            <a:ext cx="4604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ffffff"/>
                </a:solidFill>
                <a:latin typeface="Zoho Puvi-demi_bold"/>
              </a:rPr>
              <a:t>09</a:t>
            </a:r>
            <a:endParaRPr b="0" lang="en-IN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2" name="" descr=""/>
          <p:cNvPicPr/>
          <p:nvPr/>
        </p:nvPicPr>
        <p:blipFill>
          <a:blip r:embed="rId2"/>
          <a:stretch/>
        </p:blipFill>
        <p:spPr>
          <a:xfrm>
            <a:off x="7796520" y="314280"/>
            <a:ext cx="959040" cy="257040"/>
          </a:xfrm>
          <a:prstGeom prst="rect">
            <a:avLst/>
          </a:prstGeom>
          <a:ln w="0">
            <a:noFill/>
          </a:ln>
        </p:spPr>
      </p:pic>
      <p:sp>
        <p:nvSpPr>
          <p:cNvPr id="183" name=""/>
          <p:cNvSpPr/>
          <p:nvPr/>
        </p:nvSpPr>
        <p:spPr>
          <a:xfrm>
            <a:off x="4564440" y="1351800"/>
            <a:ext cx="1238760" cy="339120"/>
          </a:xfrm>
          <a:prstGeom prst="homePlate">
            <a:avLst>
              <a:gd name="adj" fmla="val 35657"/>
            </a:avLst>
          </a:prstGeom>
          <a:solidFill>
            <a:srgbClr val="922f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ctr">
            <a:spAutoFit/>
          </a:bodyPr>
          <a:p>
            <a:pPr>
              <a:lnSpc>
                <a:spcPct val="115000"/>
              </a:lnSpc>
            </a:pPr>
            <a:r>
              <a:rPr b="0" lang="en-US" sz="700" spc="-1" strike="noStrike">
                <a:solidFill>
                  <a:srgbClr val="ffffff"/>
                </a:solidFill>
                <a:latin typeface="Zoho Puvi"/>
              </a:rPr>
              <a:t>Learn what to do after identifying risks</a:t>
            </a:r>
            <a:endParaRPr b="0" lang="en-IN" sz="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"/>
          <p:cNvSpPr/>
          <p:nvPr/>
        </p:nvSpPr>
        <p:spPr>
          <a:xfrm>
            <a:off x="324000" y="1257480"/>
            <a:ext cx="8498880" cy="3563280"/>
          </a:xfrm>
          <a:prstGeom prst="roundRect">
            <a:avLst>
              <a:gd name="adj" fmla="val 6093"/>
            </a:avLst>
          </a:prstGeom>
          <a:noFill/>
          <a:ln>
            <a:solidFill>
              <a:srgbClr val="922f68"/>
            </a:solidFill>
            <a:prstDash val="dash"/>
            <a:round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/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"/>
          <p:cNvSpPr/>
          <p:nvPr/>
        </p:nvSpPr>
        <p:spPr>
          <a:xfrm>
            <a:off x="430920" y="1532160"/>
            <a:ext cx="5009760" cy="3184560"/>
          </a:xfrm>
          <a:prstGeom prst="roundRect">
            <a:avLst>
              <a:gd name="adj" fmla="val 4750"/>
            </a:avLst>
          </a:prstGeom>
          <a:solidFill>
            <a:srgbClr val="eee1f9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/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561960" y="425160"/>
            <a:ext cx="5681520" cy="492120"/>
          </a:xfrm>
          <a:prstGeom prst="rect">
            <a:avLst/>
          </a:prstGeom>
          <a:noFill/>
          <a:ln w="0">
            <a:noFill/>
          </a:ln>
        </p:spPr>
        <p:txBody>
          <a:bodyPr lIns="0" rIns="0" anchor="ctr">
            <a:noAutofit/>
          </a:bodyPr>
          <a:p>
            <a:pPr indent="0" algn="just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Zoho Puvi-medium"/>
              </a:rPr>
              <a:t>How does it work?</a:t>
            </a:r>
            <a:endParaRPr b="0" lang="en-US" sz="2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87" name=""/>
          <p:cNvSpPr/>
          <p:nvPr/>
        </p:nvSpPr>
        <p:spPr>
          <a:xfrm>
            <a:off x="8374320" y="4744440"/>
            <a:ext cx="343080" cy="401040"/>
          </a:xfrm>
          <a:prstGeom prst="rect">
            <a:avLst/>
          </a:prstGeom>
          <a:solidFill>
            <a:srgbClr val="c70250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/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"/>
          <p:cNvSpPr/>
          <p:nvPr/>
        </p:nvSpPr>
        <p:spPr>
          <a:xfrm>
            <a:off x="8315640" y="4821840"/>
            <a:ext cx="46044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ffffff"/>
                </a:solidFill>
                <a:latin typeface="Zoho Puvi-demi_bold"/>
              </a:rPr>
              <a:t>10</a:t>
            </a:r>
            <a:endParaRPr b="0" lang="en-IN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"/>
          <p:cNvSpPr/>
          <p:nvPr/>
        </p:nvSpPr>
        <p:spPr>
          <a:xfrm>
            <a:off x="151920" y="470880"/>
            <a:ext cx="87480" cy="401040"/>
          </a:xfrm>
          <a:prstGeom prst="rect">
            <a:avLst/>
          </a:prstGeom>
          <a:solidFill>
            <a:srgbClr val="8018cd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/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"/>
          <p:cNvSpPr/>
          <p:nvPr/>
        </p:nvSpPr>
        <p:spPr>
          <a:xfrm>
            <a:off x="561960" y="1897560"/>
            <a:ext cx="1418040" cy="2782440"/>
          </a:xfrm>
          <a:prstGeom prst="roundRect">
            <a:avLst>
              <a:gd name="adj" fmla="val 6654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/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"/>
          <p:cNvSpPr/>
          <p:nvPr/>
        </p:nvSpPr>
        <p:spPr>
          <a:xfrm>
            <a:off x="728640" y="2009520"/>
            <a:ext cx="11368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20000"/>
              </a:lnSpc>
              <a:spcBef>
                <a:spcPts val="150"/>
              </a:spcBef>
            </a:pPr>
            <a:r>
              <a:rPr b="1" lang="en-US" sz="800" spc="-1" strike="noStrike">
                <a:solidFill>
                  <a:srgbClr val="725562"/>
                </a:solidFill>
                <a:latin typeface="Zoho Puvi"/>
              </a:rPr>
              <a:t>Step 1:</a:t>
            </a:r>
            <a:endParaRPr b="0" lang="en-IN" sz="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4000"/>
              </a:lnSpc>
              <a:spcBef>
                <a:spcPts val="74"/>
              </a:spcBef>
            </a:pPr>
            <a:r>
              <a:rPr b="1" lang="en-US" sz="800" spc="-1" strike="noStrike">
                <a:solidFill>
                  <a:srgbClr val="000000"/>
                </a:solidFill>
                <a:latin typeface="Zoho Puvi"/>
              </a:rPr>
              <a:t>Likelihood determination </a:t>
            </a:r>
            <a:endParaRPr b="0" lang="en-IN" sz="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451"/>
              </a:spcBef>
            </a:pPr>
            <a:r>
              <a:rPr b="0" lang="en-US" sz="800" spc="-1" strike="noStrike">
                <a:solidFill>
                  <a:srgbClr val="000000"/>
                </a:solidFill>
                <a:latin typeface="Zoho Puvi"/>
              </a:rPr>
              <a:t>Calculates the opportunities for possible threat incidents and the degree of harm if the threats materialize</a:t>
            </a:r>
            <a:endParaRPr b="0" lang="en-IN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"/>
          <p:cNvSpPr/>
          <p:nvPr/>
        </p:nvSpPr>
        <p:spPr>
          <a:xfrm>
            <a:off x="7476480" y="2401920"/>
            <a:ext cx="1239120" cy="1425600"/>
          </a:xfrm>
          <a:prstGeom prst="roundRect">
            <a:avLst>
              <a:gd name="adj" fmla="val 4750"/>
            </a:avLst>
          </a:prstGeom>
          <a:solidFill>
            <a:srgbClr val="eee1f9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/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"/>
          <p:cNvSpPr/>
          <p:nvPr/>
        </p:nvSpPr>
        <p:spPr>
          <a:xfrm>
            <a:off x="5619600" y="1533600"/>
            <a:ext cx="1679400" cy="3184560"/>
          </a:xfrm>
          <a:prstGeom prst="roundRect">
            <a:avLst>
              <a:gd name="adj" fmla="val 6654"/>
            </a:avLst>
          </a:prstGeom>
          <a:solidFill>
            <a:srgbClr val="eee1f9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/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"/>
          <p:cNvSpPr/>
          <p:nvPr/>
        </p:nvSpPr>
        <p:spPr>
          <a:xfrm>
            <a:off x="5743440" y="2711880"/>
            <a:ext cx="1446120" cy="1968120"/>
          </a:xfrm>
          <a:prstGeom prst="roundRect">
            <a:avLst>
              <a:gd name="adj" fmla="val 6654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/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"/>
          <p:cNvSpPr/>
          <p:nvPr/>
        </p:nvSpPr>
        <p:spPr>
          <a:xfrm>
            <a:off x="5922720" y="2934720"/>
            <a:ext cx="1088280" cy="114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15000"/>
              </a:lnSpc>
              <a:spcBef>
                <a:spcPts val="451"/>
              </a:spcBef>
            </a:pPr>
            <a:r>
              <a:rPr b="1" lang="en-US" sz="800" spc="-1" strike="noStrike">
                <a:solidFill>
                  <a:srgbClr val="000000"/>
                </a:solidFill>
                <a:latin typeface="Zoho Puvi"/>
              </a:rPr>
              <a:t>Risk indicators include:</a:t>
            </a:r>
            <a:r>
              <a:rPr b="0" lang="en-US" sz="800" spc="-1" strike="noStrike">
                <a:solidFill>
                  <a:srgbClr val="000000"/>
                </a:solidFill>
                <a:latin typeface="Zoho Puvi"/>
              </a:rPr>
              <a:t> </a:t>
            </a:r>
            <a:endParaRPr b="0" lang="en-IN" sz="800" spc="-1" strike="noStrike">
              <a:solidFill>
                <a:srgbClr val="000000"/>
              </a:solidFill>
              <a:latin typeface="Arial"/>
            </a:endParaRPr>
          </a:p>
          <a:p>
            <a:pPr marL="152280" indent="-152280">
              <a:lnSpc>
                <a:spcPct val="115000"/>
              </a:lnSpc>
              <a:spcBef>
                <a:spcPts val="451"/>
              </a:spcBef>
              <a:buClr>
                <a:srgbClr val="c00000"/>
              </a:buClr>
              <a:buFont typeface="Wingdings" charset="2"/>
              <a:buChar char=""/>
            </a:pPr>
            <a:r>
              <a:rPr b="0" lang="en-US" sz="800" spc="-1" strike="noStrike">
                <a:solidFill>
                  <a:srgbClr val="000000"/>
                </a:solidFill>
                <a:latin typeface="Zoho Puvi"/>
              </a:rPr>
              <a:t>Privileged users</a:t>
            </a:r>
            <a:endParaRPr b="0" lang="en-IN" sz="800" spc="-1" strike="noStrike">
              <a:solidFill>
                <a:srgbClr val="000000"/>
              </a:solidFill>
              <a:latin typeface="Arial"/>
            </a:endParaRPr>
          </a:p>
          <a:p>
            <a:pPr marL="152280" indent="-152280">
              <a:lnSpc>
                <a:spcPct val="115000"/>
              </a:lnSpc>
              <a:spcBef>
                <a:spcPts val="451"/>
              </a:spcBef>
              <a:buClr>
                <a:srgbClr val="c00000"/>
              </a:buClr>
              <a:buFont typeface="Wingdings" charset="2"/>
              <a:buChar char=""/>
            </a:pPr>
            <a:r>
              <a:rPr b="0" lang="en-US" sz="800" spc="-1" strike="noStrike">
                <a:solidFill>
                  <a:srgbClr val="000000"/>
                </a:solidFill>
                <a:latin typeface="Zoho Puvi"/>
              </a:rPr>
              <a:t>Non-privileged users </a:t>
            </a:r>
            <a:endParaRPr b="0" lang="en-IN" sz="800" spc="-1" strike="noStrike">
              <a:solidFill>
                <a:srgbClr val="000000"/>
              </a:solidFill>
              <a:latin typeface="Arial"/>
            </a:endParaRPr>
          </a:p>
          <a:p>
            <a:pPr marL="152280" indent="-152280">
              <a:lnSpc>
                <a:spcPct val="115000"/>
              </a:lnSpc>
              <a:spcBef>
                <a:spcPts val="451"/>
              </a:spcBef>
              <a:buClr>
                <a:srgbClr val="c00000"/>
              </a:buClr>
              <a:buFont typeface="Wingdings" charset="2"/>
              <a:buChar char=""/>
            </a:pPr>
            <a:r>
              <a:rPr b="0" lang="en-US" sz="800" spc="-1" strike="noStrike">
                <a:solidFill>
                  <a:srgbClr val="000000"/>
                </a:solidFill>
                <a:latin typeface="Zoho Puvi"/>
              </a:rPr>
              <a:t>Computers Groups and GPOs</a:t>
            </a:r>
            <a:endParaRPr b="0" lang="en-IN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"/>
          <p:cNvSpPr/>
          <p:nvPr/>
        </p:nvSpPr>
        <p:spPr>
          <a:xfrm>
            <a:off x="5786280" y="1753920"/>
            <a:ext cx="1479960" cy="71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5400" tIns="0" bIns="47520" anchor="t">
            <a:spAutoFit/>
          </a:bodyPr>
          <a:p>
            <a:pPr>
              <a:lnSpc>
                <a:spcPct val="104000"/>
              </a:lnSpc>
              <a:spcBef>
                <a:spcPts val="300"/>
              </a:spcBef>
            </a:pPr>
            <a:r>
              <a:rPr b="0" lang="en-US" sz="800" spc="-1" strike="noStrike">
                <a:solidFill>
                  <a:srgbClr val="c70250"/>
                </a:solidFill>
                <a:latin typeface="Zoho Puvi-demi_bold"/>
              </a:rPr>
              <a:t>Phase 2:</a:t>
            </a:r>
            <a:endParaRPr b="0" lang="en-IN" sz="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4000"/>
              </a:lnSpc>
              <a:spcBef>
                <a:spcPts val="300"/>
              </a:spcBef>
            </a:pPr>
            <a:r>
              <a:rPr b="0" lang="en-US" sz="800" spc="-1" strike="noStrike">
                <a:solidFill>
                  <a:srgbClr val="000000"/>
                </a:solidFill>
                <a:latin typeface="Zoho Puvi-medium"/>
              </a:rPr>
              <a:t>Gives risk indicators weightage on a scale from 1 to 10 to calculate the risk exposure of each</a:t>
            </a:r>
            <a:endParaRPr b="0" lang="en-IN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"/>
          <p:cNvSpPr/>
          <p:nvPr/>
        </p:nvSpPr>
        <p:spPr>
          <a:xfrm>
            <a:off x="2160000" y="1905120"/>
            <a:ext cx="1560240" cy="2774880"/>
          </a:xfrm>
          <a:prstGeom prst="roundRect">
            <a:avLst>
              <a:gd name="adj" fmla="val 6654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/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"/>
          <p:cNvSpPr/>
          <p:nvPr/>
        </p:nvSpPr>
        <p:spPr>
          <a:xfrm>
            <a:off x="2386440" y="1980000"/>
            <a:ext cx="1213560" cy="199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20000"/>
              </a:lnSpc>
              <a:spcBef>
                <a:spcPts val="150"/>
              </a:spcBef>
            </a:pPr>
            <a:r>
              <a:rPr b="1" lang="en-US" sz="800" spc="-1" strike="noStrike">
                <a:solidFill>
                  <a:srgbClr val="725562"/>
                </a:solidFill>
                <a:latin typeface="Zoho Puvi"/>
              </a:rPr>
              <a:t>Step 2:</a:t>
            </a:r>
            <a:endParaRPr b="0" lang="en-IN" sz="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4000"/>
              </a:lnSpc>
              <a:spcBef>
                <a:spcPts val="150"/>
              </a:spcBef>
            </a:pPr>
            <a:r>
              <a:rPr b="1" lang="en-US" sz="800" spc="-1" strike="noStrike">
                <a:solidFill>
                  <a:srgbClr val="000000"/>
                </a:solidFill>
                <a:latin typeface="Zoho Puvi"/>
              </a:rPr>
              <a:t>Impact analysis</a:t>
            </a:r>
            <a:endParaRPr b="0" lang="en-IN" sz="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601"/>
              </a:spcBef>
            </a:pPr>
            <a:r>
              <a:rPr b="0" lang="en-US" sz="800" spc="-1" strike="noStrike">
                <a:solidFill>
                  <a:srgbClr val="000000"/>
                </a:solidFill>
                <a:latin typeface="Zoho Puvi"/>
              </a:rPr>
              <a:t>Analyzes potential consequences of the risk based on the confidentiality, integrity, and availability (CIA) triad </a:t>
            </a:r>
            <a:endParaRPr b="0" lang="en-IN" sz="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150"/>
              </a:spcBef>
            </a:pPr>
            <a:r>
              <a:rPr b="0" lang="en-US" sz="800" spc="-1" strike="noStrike">
                <a:solidFill>
                  <a:srgbClr val="000000"/>
                </a:solidFill>
                <a:latin typeface="Zoho Puvi"/>
              </a:rPr>
              <a:t>Potential consequences include damage to business operations, financial loss, and reputational harm</a:t>
            </a:r>
            <a:endParaRPr b="0" lang="en-IN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"/>
          <p:cNvSpPr/>
          <p:nvPr/>
        </p:nvSpPr>
        <p:spPr>
          <a:xfrm>
            <a:off x="3891240" y="1904760"/>
            <a:ext cx="1425960" cy="2775240"/>
          </a:xfrm>
          <a:prstGeom prst="roundRect">
            <a:avLst>
              <a:gd name="adj" fmla="val 6654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/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"/>
          <p:cNvSpPr/>
          <p:nvPr/>
        </p:nvSpPr>
        <p:spPr>
          <a:xfrm>
            <a:off x="4111200" y="2008080"/>
            <a:ext cx="1108800" cy="110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20000"/>
              </a:lnSpc>
              <a:spcBef>
                <a:spcPts val="150"/>
              </a:spcBef>
            </a:pPr>
            <a:r>
              <a:rPr b="1" lang="en-US" sz="800" spc="-1" strike="noStrike">
                <a:solidFill>
                  <a:srgbClr val="725562"/>
                </a:solidFill>
                <a:latin typeface="Zoho Puvi"/>
              </a:rPr>
              <a:t>Step 3:</a:t>
            </a:r>
            <a:endParaRPr b="0" lang="en-IN" sz="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4000"/>
              </a:lnSpc>
              <a:spcBef>
                <a:spcPts val="150"/>
              </a:spcBef>
            </a:pPr>
            <a:r>
              <a:rPr b="1" lang="en-US" sz="800" spc="-1" strike="noStrike">
                <a:solidFill>
                  <a:srgbClr val="000000"/>
                </a:solidFill>
                <a:latin typeface="Zoho Puvi"/>
              </a:rPr>
              <a:t>Severity level assignment</a:t>
            </a:r>
            <a:endParaRPr b="0" lang="en-IN" sz="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4000"/>
              </a:lnSpc>
              <a:spcBef>
                <a:spcPts val="451"/>
              </a:spcBef>
            </a:pPr>
            <a:r>
              <a:rPr b="0" lang="en-US" sz="800" spc="-1" strike="noStrike">
                <a:solidFill>
                  <a:srgbClr val="000000"/>
                </a:solidFill>
                <a:latin typeface="Zoho Puvi"/>
              </a:rPr>
              <a:t>Categorizes the risk as low, medium, high or critical from the results of</a:t>
            </a:r>
            <a:r>
              <a:rPr b="1" lang="en-US" sz="800" spc="-1" strike="noStrike">
                <a:solidFill>
                  <a:srgbClr val="725562"/>
                </a:solidFill>
                <a:latin typeface="Zoho Puvi"/>
              </a:rPr>
              <a:t> Step 1</a:t>
            </a:r>
            <a:r>
              <a:rPr b="0" lang="en-US" sz="800" spc="-1" strike="noStrike">
                <a:solidFill>
                  <a:srgbClr val="725562"/>
                </a:solidFill>
                <a:latin typeface="Zoho Puvi"/>
              </a:rPr>
              <a:t> </a:t>
            </a:r>
            <a:r>
              <a:rPr b="0" lang="en-US" sz="800" spc="-1" strike="noStrike">
                <a:solidFill>
                  <a:srgbClr val="000000"/>
                </a:solidFill>
                <a:latin typeface="Zoho Puvi"/>
              </a:rPr>
              <a:t>and </a:t>
            </a:r>
            <a:r>
              <a:rPr b="1" lang="en-US" sz="800" spc="-1" strike="noStrike">
                <a:solidFill>
                  <a:srgbClr val="725562"/>
                </a:solidFill>
                <a:latin typeface="Zoho Puvi"/>
              </a:rPr>
              <a:t>Step 2</a:t>
            </a:r>
            <a:endParaRPr b="0" lang="en-IN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"/>
          <p:cNvSpPr/>
          <p:nvPr/>
        </p:nvSpPr>
        <p:spPr>
          <a:xfrm>
            <a:off x="7626600" y="2603520"/>
            <a:ext cx="980280" cy="75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20000"/>
              </a:lnSpc>
              <a:spcBef>
                <a:spcPts val="224"/>
              </a:spcBef>
            </a:pPr>
            <a:r>
              <a:rPr b="0" lang="en-US" sz="800" spc="-1" strike="noStrike">
                <a:solidFill>
                  <a:srgbClr val="c70250"/>
                </a:solidFill>
                <a:latin typeface="Zoho Puvi-demi_bold"/>
              </a:rPr>
              <a:t>Phase 3:</a:t>
            </a:r>
            <a:endParaRPr b="0" lang="en-IN" sz="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224"/>
              </a:spcBef>
            </a:pPr>
            <a:r>
              <a:rPr b="0" lang="en-US" sz="800" spc="-1" strike="noStrike">
                <a:solidFill>
                  <a:srgbClr val="000000"/>
                </a:solidFill>
                <a:latin typeface="Zoho Puvi-medium"/>
              </a:rPr>
              <a:t>Gives the overall risk score based on the values obtained from </a:t>
            </a:r>
            <a:r>
              <a:rPr b="1" lang="en-US" sz="800" spc="-1" strike="noStrike">
                <a:solidFill>
                  <a:srgbClr val="c70250"/>
                </a:solidFill>
                <a:latin typeface="Zoho Puvi"/>
              </a:rPr>
              <a:t>Phase 1</a:t>
            </a:r>
            <a:r>
              <a:rPr b="1" lang="en-US" sz="800" spc="-1" strike="noStrike">
                <a:solidFill>
                  <a:srgbClr val="922f68"/>
                </a:solidFill>
                <a:latin typeface="Zoho Puvi"/>
              </a:rPr>
              <a:t> </a:t>
            </a:r>
            <a:r>
              <a:rPr b="0" lang="en-US" sz="800" spc="-1" strike="noStrike">
                <a:solidFill>
                  <a:srgbClr val="000000"/>
                </a:solidFill>
                <a:latin typeface="Zoho Puvi"/>
              </a:rPr>
              <a:t>and </a:t>
            </a:r>
            <a:r>
              <a:rPr b="1" lang="en-US" sz="800" spc="-1" strike="noStrike">
                <a:solidFill>
                  <a:srgbClr val="c70250"/>
                </a:solidFill>
                <a:latin typeface="Zoho Puvi"/>
              </a:rPr>
              <a:t>2</a:t>
            </a:r>
            <a:endParaRPr b="0" lang="en-IN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"/>
          <p:cNvSpPr/>
          <p:nvPr/>
        </p:nvSpPr>
        <p:spPr>
          <a:xfrm>
            <a:off x="1980000" y="3086280"/>
            <a:ext cx="180000" cy="1537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88fbc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2040" bIns="32040" anchor="ctr">
            <a:noAutofit/>
          </a:bodyPr>
          <a:p>
            <a:pPr algn="ctr"/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"/>
          <p:cNvSpPr/>
          <p:nvPr/>
        </p:nvSpPr>
        <p:spPr>
          <a:xfrm>
            <a:off x="5457960" y="3067200"/>
            <a:ext cx="161640" cy="1141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70250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2240" bIns="12240" anchor="ctr">
            <a:noAutofit/>
          </a:bodyPr>
          <a:p>
            <a:pPr algn="ctr"/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"/>
          <p:cNvSpPr/>
          <p:nvPr/>
        </p:nvSpPr>
        <p:spPr>
          <a:xfrm>
            <a:off x="2714760" y="990720"/>
            <a:ext cx="3713040" cy="40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/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"/>
          <p:cNvSpPr/>
          <p:nvPr/>
        </p:nvSpPr>
        <p:spPr>
          <a:xfrm>
            <a:off x="7305840" y="3067200"/>
            <a:ext cx="161640" cy="1227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70250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6560" bIns="16560" anchor="ctr">
            <a:noAutofit/>
          </a:bodyPr>
          <a:p>
            <a:pPr algn="ctr"/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"/>
          <p:cNvSpPr/>
          <p:nvPr/>
        </p:nvSpPr>
        <p:spPr>
          <a:xfrm>
            <a:off x="277200" y="800280"/>
            <a:ext cx="8589600" cy="63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t">
            <a:spAutoFit/>
          </a:bodyPr>
          <a:p>
            <a:pPr algn="ctr">
              <a:lnSpc>
                <a:spcPct val="115000"/>
              </a:lnSpc>
            </a:pPr>
            <a:r>
              <a:rPr b="1" lang="en-US" sz="1400" spc="-1" strike="noStrike">
                <a:solidFill>
                  <a:schemeClr val="accent6">
                    <a:lumMod val="75000"/>
                  </a:schemeClr>
                </a:solidFill>
                <a:latin typeface="Zoho Puvi"/>
              </a:rPr>
              <a:t>Risk score </a:t>
            </a:r>
            <a:endParaRPr b="0" lang="en-IN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800" spc="-1" strike="noStrike">
                <a:solidFill>
                  <a:srgbClr val="445367"/>
                </a:solidFill>
                <a:latin typeface="Zoho Puvi-demi_bold"/>
              </a:rPr>
              <a:t>ADManager Plus analyzes identity risks in your AD and </a:t>
            </a:r>
            <a:endParaRPr b="0" lang="en-IN" sz="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800" spc="-1" strike="noStrike">
                <a:solidFill>
                  <a:srgbClr val="445367"/>
                </a:solidFill>
                <a:latin typeface="Zoho Puvi-demi_bold"/>
              </a:rPr>
              <a:t>Microsoft 365 landscapes through three phases of computation</a:t>
            </a:r>
            <a:r>
              <a:rPr b="0" lang="en-US" sz="900" spc="-1" strike="noStrike">
                <a:solidFill>
                  <a:srgbClr val="445367"/>
                </a:solidFill>
                <a:latin typeface="Zoho Puvi-demi_bold"/>
              </a:rPr>
              <a:t> </a:t>
            </a:r>
            <a:endParaRPr b="0" lang="en-IN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"/>
          <p:cNvSpPr/>
          <p:nvPr/>
        </p:nvSpPr>
        <p:spPr>
          <a:xfrm>
            <a:off x="491760" y="1587960"/>
            <a:ext cx="501300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t">
            <a:spAutoFit/>
          </a:bodyPr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c70250"/>
                </a:solidFill>
                <a:latin typeface="Zoho Puvi-demi_bold"/>
              </a:rPr>
              <a:t>Phase 1:</a:t>
            </a:r>
            <a:r>
              <a:rPr b="0" lang="en-US" sz="900" spc="-1" strike="noStrike">
                <a:solidFill>
                  <a:srgbClr val="c70250"/>
                </a:solidFill>
                <a:latin typeface="Zoho Puvi"/>
              </a:rPr>
              <a:t> </a:t>
            </a:r>
            <a:r>
              <a:rPr b="0" lang="en-US" sz="900" spc="-1" strike="noStrike">
                <a:solidFill>
                  <a:srgbClr val="000000"/>
                </a:solidFill>
                <a:latin typeface="Zoho Puvi-medium"/>
              </a:rPr>
              <a:t>Determines the severity of risks</a:t>
            </a:r>
            <a:endParaRPr b="0" lang="en-IN" sz="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8" name="" descr=""/>
          <p:cNvPicPr/>
          <p:nvPr/>
        </p:nvPicPr>
        <p:blipFill>
          <a:blip r:embed="rId1"/>
          <a:stretch/>
        </p:blipFill>
        <p:spPr>
          <a:xfrm>
            <a:off x="7796520" y="314280"/>
            <a:ext cx="959040" cy="257040"/>
          </a:xfrm>
          <a:prstGeom prst="rect">
            <a:avLst/>
          </a:prstGeom>
          <a:ln w="0">
            <a:noFill/>
          </a:ln>
        </p:spPr>
      </p:pic>
      <p:cxnSp>
        <p:nvCxnSpPr>
          <p:cNvPr id="209" name=""/>
          <p:cNvCxnSpPr/>
          <p:nvPr/>
        </p:nvCxnSpPr>
        <p:spPr>
          <a:xfrm flipV="1">
            <a:off x="2756520" y="1073880"/>
            <a:ext cx="360" cy="352800"/>
          </a:xfrm>
          <a:prstGeom prst="straightConnector1">
            <a:avLst/>
          </a:prstGeom>
          <a:ln w="19050">
            <a:solidFill>
              <a:srgbClr val="922f68"/>
            </a:solidFill>
            <a:round/>
          </a:ln>
        </p:spPr>
      </p:cxnSp>
      <p:cxnSp>
        <p:nvCxnSpPr>
          <p:cNvPr id="210" name=""/>
          <p:cNvCxnSpPr/>
          <p:nvPr/>
        </p:nvCxnSpPr>
        <p:spPr>
          <a:xfrm flipV="1">
            <a:off x="6396480" y="1064880"/>
            <a:ext cx="360" cy="352800"/>
          </a:xfrm>
          <a:prstGeom prst="straightConnector1">
            <a:avLst/>
          </a:prstGeom>
          <a:ln w="19050">
            <a:solidFill>
              <a:srgbClr val="922f68"/>
            </a:solidFill>
            <a:round/>
          </a:ln>
        </p:spPr>
      </p:cxnSp>
      <p:sp>
        <p:nvSpPr>
          <p:cNvPr id="211" name=""/>
          <p:cNvSpPr/>
          <p:nvPr/>
        </p:nvSpPr>
        <p:spPr>
          <a:xfrm>
            <a:off x="3720240" y="3086280"/>
            <a:ext cx="171000" cy="1537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88fbc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2040" bIns="32040" anchor="ctr">
            <a:noAutofit/>
          </a:bodyPr>
          <a:p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"/>
          <p:cNvSpPr/>
          <p:nvPr/>
        </p:nvSpPr>
        <p:spPr>
          <a:xfrm>
            <a:off x="514440" y="1762200"/>
            <a:ext cx="8116200" cy="2475000"/>
          </a:xfrm>
          <a:prstGeom prst="roundRect">
            <a:avLst>
              <a:gd name="adj" fmla="val 4161"/>
            </a:avLst>
          </a:prstGeom>
          <a:solidFill>
            <a:srgbClr val="f3f0f5"/>
          </a:solidFill>
          <a:ln>
            <a:solidFill>
              <a:srgbClr val="dcd7e5"/>
            </a:solidFill>
            <a:round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561960" y="417960"/>
            <a:ext cx="5681520" cy="492120"/>
          </a:xfrm>
          <a:prstGeom prst="rect">
            <a:avLst/>
          </a:prstGeom>
          <a:noFill/>
          <a:ln w="0">
            <a:noFill/>
          </a:ln>
        </p:spPr>
        <p:txBody>
          <a:bodyPr lIns="0" rIns="0" anchor="ctr">
            <a:noAutofit/>
          </a:bodyPr>
          <a:p>
            <a:pPr indent="0" algn="just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Zoho Puvi-medium"/>
              </a:rPr>
              <a:t>Compliance and ADManager Plus</a:t>
            </a:r>
            <a:endParaRPr b="0" lang="en-US" sz="2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14" name=""/>
          <p:cNvSpPr/>
          <p:nvPr/>
        </p:nvSpPr>
        <p:spPr>
          <a:xfrm>
            <a:off x="743040" y="2525400"/>
            <a:ext cx="1014840" cy="10677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"/>
          <p:cNvSpPr/>
          <p:nvPr/>
        </p:nvSpPr>
        <p:spPr>
          <a:xfrm>
            <a:off x="2067840" y="2525400"/>
            <a:ext cx="1014840" cy="10677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"/>
          <p:cNvSpPr/>
          <p:nvPr/>
        </p:nvSpPr>
        <p:spPr>
          <a:xfrm>
            <a:off x="3401640" y="2525400"/>
            <a:ext cx="1014840" cy="10677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"/>
          <p:cNvSpPr/>
          <p:nvPr/>
        </p:nvSpPr>
        <p:spPr>
          <a:xfrm>
            <a:off x="4725360" y="2525400"/>
            <a:ext cx="1014840" cy="10677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8" name="" descr=""/>
          <p:cNvPicPr/>
          <p:nvPr/>
        </p:nvPicPr>
        <p:blipFill>
          <a:blip r:embed="rId1"/>
          <a:stretch/>
        </p:blipFill>
        <p:spPr>
          <a:xfrm>
            <a:off x="919080" y="2725560"/>
            <a:ext cx="667080" cy="671760"/>
          </a:xfrm>
          <a:prstGeom prst="rect">
            <a:avLst/>
          </a:prstGeom>
          <a:ln w="0">
            <a:noFill/>
          </a:ln>
        </p:spPr>
      </p:pic>
      <p:pic>
        <p:nvPicPr>
          <p:cNvPr id="219" name="" descr=""/>
          <p:cNvPicPr/>
          <p:nvPr/>
        </p:nvPicPr>
        <p:blipFill>
          <a:blip r:embed="rId2"/>
          <a:stretch/>
        </p:blipFill>
        <p:spPr>
          <a:xfrm>
            <a:off x="2182320" y="2782800"/>
            <a:ext cx="790200" cy="560880"/>
          </a:xfrm>
          <a:prstGeom prst="rect">
            <a:avLst/>
          </a:prstGeom>
          <a:ln w="0">
            <a:noFill/>
          </a:ln>
        </p:spPr>
      </p:pic>
      <p:sp>
        <p:nvSpPr>
          <p:cNvPr id="220" name=""/>
          <p:cNvSpPr/>
          <p:nvPr/>
        </p:nvSpPr>
        <p:spPr>
          <a:xfrm>
            <a:off x="6058080" y="2523960"/>
            <a:ext cx="1014840" cy="10677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1" name="" descr=""/>
          <p:cNvPicPr/>
          <p:nvPr/>
        </p:nvPicPr>
        <p:blipFill>
          <a:blip r:embed="rId3"/>
          <a:stretch/>
        </p:blipFill>
        <p:spPr>
          <a:xfrm>
            <a:off x="4849200" y="2849400"/>
            <a:ext cx="771120" cy="428400"/>
          </a:xfrm>
          <a:prstGeom prst="rect">
            <a:avLst/>
          </a:prstGeom>
          <a:ln w="0">
            <a:noFill/>
          </a:ln>
        </p:spPr>
      </p:pic>
      <p:sp>
        <p:nvSpPr>
          <p:cNvPr id="222" name=""/>
          <p:cNvSpPr/>
          <p:nvPr/>
        </p:nvSpPr>
        <p:spPr>
          <a:xfrm>
            <a:off x="7382880" y="2525400"/>
            <a:ext cx="1014840" cy="10677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3" name="" descr=""/>
          <p:cNvPicPr/>
          <p:nvPr/>
        </p:nvPicPr>
        <p:blipFill>
          <a:blip r:embed="rId4"/>
          <a:stretch/>
        </p:blipFill>
        <p:spPr>
          <a:xfrm>
            <a:off x="7611480" y="2782800"/>
            <a:ext cx="559080" cy="559080"/>
          </a:xfrm>
          <a:prstGeom prst="rect">
            <a:avLst/>
          </a:prstGeom>
          <a:ln w="0">
            <a:noFill/>
          </a:ln>
        </p:spPr>
      </p:pic>
      <p:pic>
        <p:nvPicPr>
          <p:cNvPr id="224" name="" descr=""/>
          <p:cNvPicPr/>
          <p:nvPr/>
        </p:nvPicPr>
        <p:blipFill>
          <a:blip r:embed="rId5"/>
          <a:stretch/>
        </p:blipFill>
        <p:spPr>
          <a:xfrm>
            <a:off x="3534840" y="2849400"/>
            <a:ext cx="752040" cy="417240"/>
          </a:xfrm>
          <a:prstGeom prst="rect">
            <a:avLst/>
          </a:prstGeom>
          <a:ln w="0">
            <a:noFill/>
          </a:ln>
        </p:spPr>
      </p:pic>
      <p:sp>
        <p:nvSpPr>
          <p:cNvPr id="225" name=""/>
          <p:cNvSpPr/>
          <p:nvPr/>
        </p:nvSpPr>
        <p:spPr>
          <a:xfrm>
            <a:off x="8374320" y="4744440"/>
            <a:ext cx="343080" cy="401040"/>
          </a:xfrm>
          <a:prstGeom prst="rect">
            <a:avLst/>
          </a:prstGeom>
          <a:solidFill>
            <a:srgbClr val="c70250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"/>
          <p:cNvSpPr/>
          <p:nvPr/>
        </p:nvSpPr>
        <p:spPr>
          <a:xfrm>
            <a:off x="8315640" y="4821840"/>
            <a:ext cx="4604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ffffff"/>
                </a:solidFill>
                <a:latin typeface="Zoho Puvi-demi_bold"/>
              </a:rPr>
              <a:t>11</a:t>
            </a:r>
            <a:endParaRPr b="0" lang="en-IN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"/>
          <p:cNvSpPr/>
          <p:nvPr/>
        </p:nvSpPr>
        <p:spPr>
          <a:xfrm>
            <a:off x="151920" y="470880"/>
            <a:ext cx="87480" cy="401040"/>
          </a:xfrm>
          <a:prstGeom prst="rect">
            <a:avLst/>
          </a:prstGeom>
          <a:solidFill>
            <a:srgbClr val="8018cd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8" name="" descr=""/>
          <p:cNvPicPr/>
          <p:nvPr/>
        </p:nvPicPr>
        <p:blipFill>
          <a:blip r:embed="rId6"/>
          <a:stretch/>
        </p:blipFill>
        <p:spPr>
          <a:xfrm>
            <a:off x="7796520" y="314280"/>
            <a:ext cx="959040" cy="257040"/>
          </a:xfrm>
          <a:prstGeom prst="rect">
            <a:avLst/>
          </a:prstGeom>
          <a:ln w="0">
            <a:noFill/>
          </a:ln>
        </p:spPr>
      </p:pic>
      <p:sp>
        <p:nvSpPr>
          <p:cNvPr id="229" name=""/>
          <p:cNvSpPr/>
          <p:nvPr/>
        </p:nvSpPr>
        <p:spPr>
          <a:xfrm>
            <a:off x="561960" y="1143000"/>
            <a:ext cx="5279760" cy="28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rmAutofit/>
          </a:bodyPr>
          <a:p>
            <a:pPr marL="343080" indent="-343080">
              <a:lnSpc>
                <a:spcPct val="125000"/>
              </a:lnSpc>
              <a:spcBef>
                <a:spcPts val="1199"/>
              </a:spcBef>
              <a:buClr>
                <a:srgbClr val="bd1490"/>
              </a:buClr>
              <a:buFont typeface="Wingdings" charset="2"/>
              <a:buChar char=""/>
            </a:pPr>
            <a:r>
              <a:rPr b="0" lang="en-US" sz="1200" spc="-1" strike="noStrike">
                <a:solidFill>
                  <a:srgbClr val="000000"/>
                </a:solidFill>
                <a:latin typeface="Zoho Puvi"/>
              </a:rPr>
              <a:t>Satisfy compliance mandates using reports</a:t>
            </a:r>
            <a:endParaRPr b="0" lang="en-IN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"/>
          <p:cNvSpPr/>
          <p:nvPr/>
        </p:nvSpPr>
        <p:spPr>
          <a:xfrm>
            <a:off x="700560" y="3773160"/>
            <a:ext cx="107064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 marL="19080" algn="ctr">
              <a:lnSpc>
                <a:spcPct val="125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Zoho Puvi-medium"/>
              </a:rPr>
              <a:t>SOX              </a:t>
            </a:r>
            <a:endParaRPr b="0" lang="en-IN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"/>
          <p:cNvSpPr/>
          <p:nvPr/>
        </p:nvSpPr>
        <p:spPr>
          <a:xfrm>
            <a:off x="2053800" y="3773160"/>
            <a:ext cx="107064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 marL="19080" algn="ctr">
              <a:lnSpc>
                <a:spcPct val="125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Zoho Puvi-medium"/>
              </a:rPr>
              <a:t>HIPAA              </a:t>
            </a:r>
            <a:endParaRPr b="0" lang="en-IN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"/>
          <p:cNvSpPr/>
          <p:nvPr/>
        </p:nvSpPr>
        <p:spPr>
          <a:xfrm>
            <a:off x="3386520" y="3773160"/>
            <a:ext cx="107064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 marL="19080" algn="ctr">
              <a:lnSpc>
                <a:spcPct val="125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Zoho Puvi-medium"/>
              </a:rPr>
              <a:t>PCI DSS              </a:t>
            </a:r>
            <a:endParaRPr b="0" lang="en-IN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"/>
          <p:cNvSpPr/>
          <p:nvPr/>
        </p:nvSpPr>
        <p:spPr>
          <a:xfrm>
            <a:off x="4711320" y="3773160"/>
            <a:ext cx="107064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 marL="19080" algn="ctr">
              <a:lnSpc>
                <a:spcPct val="125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Zoho Puvi-medium"/>
              </a:rPr>
              <a:t>FISMA</a:t>
            </a:r>
            <a:endParaRPr b="0" lang="en-IN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"/>
          <p:cNvSpPr/>
          <p:nvPr/>
        </p:nvSpPr>
        <p:spPr>
          <a:xfrm>
            <a:off x="6064200" y="3773160"/>
            <a:ext cx="107064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 marL="19080" algn="ctr">
              <a:lnSpc>
                <a:spcPct val="125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Zoho Puvi-medium"/>
              </a:rPr>
              <a:t>GLBA</a:t>
            </a:r>
            <a:endParaRPr b="0" lang="en-IN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"/>
          <p:cNvSpPr/>
          <p:nvPr/>
        </p:nvSpPr>
        <p:spPr>
          <a:xfrm>
            <a:off x="7389000" y="3781440"/>
            <a:ext cx="107064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 marL="19080" algn="ctr">
              <a:lnSpc>
                <a:spcPct val="125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Zoho Puvi-medium"/>
              </a:rPr>
              <a:t>GDPR</a:t>
            </a:r>
            <a:endParaRPr b="0" lang="en-IN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"/>
          <p:cNvSpPr/>
          <p:nvPr/>
        </p:nvSpPr>
        <p:spPr>
          <a:xfrm>
            <a:off x="3000240" y="1954800"/>
            <a:ext cx="31327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51405e"/>
                </a:solidFill>
                <a:latin typeface="Zoho Puvi-demi_bold"/>
              </a:rPr>
              <a:t>We offer compliance reports for</a:t>
            </a:r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7" name="" descr=""/>
          <p:cNvPicPr/>
          <p:nvPr/>
        </p:nvPicPr>
        <p:blipFill>
          <a:blip r:embed="rId7"/>
          <a:stretch/>
        </p:blipFill>
        <p:spPr>
          <a:xfrm>
            <a:off x="6238800" y="2752560"/>
            <a:ext cx="664200" cy="61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561960" y="417960"/>
            <a:ext cx="5681520" cy="492120"/>
          </a:xfrm>
          <a:prstGeom prst="rect">
            <a:avLst/>
          </a:prstGeom>
          <a:noFill/>
          <a:ln w="0">
            <a:noFill/>
          </a:ln>
        </p:spPr>
        <p:txBody>
          <a:bodyPr lIns="0" rIns="0" anchor="ctr">
            <a:noAutofit/>
          </a:bodyPr>
          <a:p>
            <a:pPr indent="0" algn="just">
              <a:lnSpc>
                <a:spcPct val="100000"/>
              </a:lnSpc>
              <a:buNone/>
            </a:pPr>
            <a:r>
              <a:rPr b="1" lang="en-US" sz="2200" spc="-1" strike="noStrike">
                <a:solidFill>
                  <a:srgbClr val="000000"/>
                </a:solidFill>
                <a:latin typeface="Zoho Puvi-medium"/>
              </a:rPr>
              <a:t>Compliance and ADManager Plus</a:t>
            </a:r>
            <a:endParaRPr b="0" lang="en-US" sz="2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39" name=""/>
          <p:cNvSpPr/>
          <p:nvPr/>
        </p:nvSpPr>
        <p:spPr>
          <a:xfrm>
            <a:off x="8374320" y="4744440"/>
            <a:ext cx="343080" cy="401040"/>
          </a:xfrm>
          <a:prstGeom prst="rect">
            <a:avLst/>
          </a:prstGeom>
          <a:solidFill>
            <a:srgbClr val="c70250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"/>
          <p:cNvSpPr/>
          <p:nvPr/>
        </p:nvSpPr>
        <p:spPr>
          <a:xfrm>
            <a:off x="8315640" y="4821840"/>
            <a:ext cx="4604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ffffff"/>
                </a:solidFill>
                <a:latin typeface="Zoho Puvi-demi_bold"/>
              </a:rPr>
              <a:t>12</a:t>
            </a:r>
            <a:endParaRPr b="0" lang="en-IN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"/>
          <p:cNvSpPr/>
          <p:nvPr/>
        </p:nvSpPr>
        <p:spPr>
          <a:xfrm>
            <a:off x="1143000" y="1266840"/>
            <a:ext cx="6857640" cy="3142800"/>
          </a:xfrm>
          <a:prstGeom prst="roundRect">
            <a:avLst>
              <a:gd name="adj" fmla="val 1234"/>
            </a:avLst>
          </a:prstGeom>
          <a:blipFill rotWithShape="0">
            <a:blip r:embed="rId1"/>
            <a:srcRect/>
            <a:stretch/>
          </a:blipFill>
          <a:ln w="9525">
            <a:solidFill>
              <a:srgbClr val="171c23">
                <a:lumMod val="25000"/>
                <a:lumOff val="75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"/>
          <p:cNvSpPr/>
          <p:nvPr/>
        </p:nvSpPr>
        <p:spPr>
          <a:xfrm>
            <a:off x="151920" y="470880"/>
            <a:ext cx="87480" cy="401040"/>
          </a:xfrm>
          <a:prstGeom prst="rect">
            <a:avLst/>
          </a:prstGeom>
          <a:solidFill>
            <a:srgbClr val="8018cd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3" name="" descr=""/>
          <p:cNvPicPr/>
          <p:nvPr/>
        </p:nvPicPr>
        <p:blipFill>
          <a:blip r:embed="rId2"/>
          <a:stretch/>
        </p:blipFill>
        <p:spPr>
          <a:xfrm>
            <a:off x="7796520" y="314280"/>
            <a:ext cx="959040" cy="257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360000" y="417960"/>
            <a:ext cx="8438040" cy="492120"/>
          </a:xfrm>
          <a:prstGeom prst="rect">
            <a:avLst/>
          </a:prstGeom>
          <a:noFill/>
          <a:ln w="0">
            <a:noFill/>
          </a:ln>
        </p:spPr>
        <p:txBody>
          <a:bodyPr lIns="0" rIns="0" anchor="ctr">
            <a:noAutofit/>
          </a:bodyPr>
          <a:p>
            <a:pPr indent="0" algn="just">
              <a:lnSpc>
                <a:spcPct val="100000"/>
              </a:lnSpc>
              <a:buNone/>
            </a:pPr>
            <a:r>
              <a:rPr b="1" lang="en-US" sz="2200" spc="-1" strike="noStrike">
                <a:solidFill>
                  <a:srgbClr val="000000"/>
                </a:solidFill>
                <a:latin typeface="Zoho Puvi-medium"/>
              </a:rPr>
              <a:t>How ADManager Plus' reports helped Essentia Health</a:t>
            </a:r>
            <a:endParaRPr b="0" lang="en-US" sz="2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45" name=""/>
          <p:cNvSpPr/>
          <p:nvPr/>
        </p:nvSpPr>
        <p:spPr>
          <a:xfrm>
            <a:off x="8374320" y="4744440"/>
            <a:ext cx="343080" cy="401040"/>
          </a:xfrm>
          <a:prstGeom prst="rect">
            <a:avLst/>
          </a:prstGeom>
          <a:solidFill>
            <a:srgbClr val="c70250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"/>
          <p:cNvSpPr/>
          <p:nvPr/>
        </p:nvSpPr>
        <p:spPr>
          <a:xfrm>
            <a:off x="8315640" y="4821840"/>
            <a:ext cx="4604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ffffff"/>
                </a:solidFill>
                <a:latin typeface="Zoho Puvi-demi_bold"/>
              </a:rPr>
              <a:t>13</a:t>
            </a:r>
            <a:endParaRPr b="0" lang="en-IN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"/>
          <p:cNvSpPr/>
          <p:nvPr/>
        </p:nvSpPr>
        <p:spPr>
          <a:xfrm>
            <a:off x="151920" y="470880"/>
            <a:ext cx="87480" cy="401040"/>
          </a:xfrm>
          <a:prstGeom prst="rect">
            <a:avLst/>
          </a:prstGeom>
          <a:solidFill>
            <a:srgbClr val="8018cd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"/>
          <p:cNvSpPr/>
          <p:nvPr/>
        </p:nvSpPr>
        <p:spPr>
          <a:xfrm>
            <a:off x="561960" y="1954080"/>
            <a:ext cx="2307960" cy="159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25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Zoho Puvi"/>
              </a:rPr>
              <a:t>ADManager Plus provided fine-grain reports and the option to create custom reports from scratch, which turned out to be such a relief for Essentia Health's IT admins</a:t>
            </a:r>
            <a:endParaRPr b="0" lang="en-IN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9" name="" descr=""/>
          <p:cNvPicPr/>
          <p:nvPr/>
        </p:nvPicPr>
        <p:blipFill>
          <a:blip r:embed="rId1"/>
          <a:stretch/>
        </p:blipFill>
        <p:spPr>
          <a:xfrm>
            <a:off x="3274920" y="1142280"/>
            <a:ext cx="5435280" cy="3542400"/>
          </a:xfrm>
          <a:prstGeom prst="rect">
            <a:avLst/>
          </a:prstGeom>
          <a:ln w="0">
            <a:noFill/>
          </a:ln>
        </p:spPr>
      </p:pic>
      <p:sp>
        <p:nvSpPr>
          <p:cNvPr id="250" name=""/>
          <p:cNvSpPr/>
          <p:nvPr/>
        </p:nvSpPr>
        <p:spPr>
          <a:xfrm>
            <a:off x="3420000" y="1276200"/>
            <a:ext cx="1208520" cy="50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r"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ZohoPuviRegular"/>
              </a:rPr>
              <a:t>Had stale and expired user accounts in AD</a:t>
            </a:r>
            <a:endParaRPr b="0" lang="en-IN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"/>
          <p:cNvSpPr/>
          <p:nvPr/>
        </p:nvSpPr>
        <p:spPr>
          <a:xfrm>
            <a:off x="7310880" y="1276200"/>
            <a:ext cx="1149120" cy="50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ZohoPuviRegular"/>
              </a:rPr>
              <a:t>Could not pull up information from AD</a:t>
            </a:r>
            <a:endParaRPr b="0" lang="en-IN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"/>
          <p:cNvSpPr/>
          <p:nvPr/>
        </p:nvSpPr>
        <p:spPr>
          <a:xfrm>
            <a:off x="7328520" y="4019400"/>
            <a:ext cx="1045440" cy="66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ZohoPuviRegular"/>
              </a:rPr>
              <a:t>Had numerous legacy items in the organization</a:t>
            </a:r>
            <a:endParaRPr b="0" lang="en-IN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"/>
          <p:cNvSpPr/>
          <p:nvPr/>
        </p:nvSpPr>
        <p:spPr>
          <a:xfrm>
            <a:off x="3399840" y="4019400"/>
            <a:ext cx="1222920" cy="66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r"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ZohoPuviRegular"/>
              </a:rPr>
              <a:t>Needed </a:t>
            </a:r>
            <a:endParaRPr b="0" lang="en-IN" sz="11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ZohoPuviRegular"/>
              </a:rPr>
              <a:t>advanced reporting capabilities</a:t>
            </a:r>
            <a:endParaRPr b="0" lang="en-IN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"/>
          <p:cNvSpPr/>
          <p:nvPr/>
        </p:nvSpPr>
        <p:spPr>
          <a:xfrm>
            <a:off x="5040000" y="2529360"/>
            <a:ext cx="19047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37017b"/>
                </a:solidFill>
                <a:latin typeface="Zoho Puvi-demi_bold"/>
              </a:rPr>
              <a:t>Business </a:t>
            </a:r>
            <a:endParaRPr b="0" lang="en-IN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37017b"/>
                </a:solidFill>
                <a:latin typeface="Zoho Puvi-demi_bold"/>
              </a:rPr>
              <a:t>challenges</a:t>
            </a:r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55" name=""/>
          <p:cNvCxnSpPr/>
          <p:nvPr/>
        </p:nvCxnSpPr>
        <p:spPr>
          <a:xfrm>
            <a:off x="7324560" y="1904760"/>
            <a:ext cx="466200" cy="360"/>
          </a:xfrm>
          <a:prstGeom prst="straightConnector1">
            <a:avLst/>
          </a:prstGeom>
          <a:ln w="19050">
            <a:solidFill>
              <a:srgbClr val="9c43d4"/>
            </a:solidFill>
            <a:round/>
          </a:ln>
        </p:spPr>
      </p:cxnSp>
      <p:cxnSp>
        <p:nvCxnSpPr>
          <p:cNvPr id="256" name=""/>
          <p:cNvCxnSpPr/>
          <p:nvPr/>
        </p:nvCxnSpPr>
        <p:spPr>
          <a:xfrm>
            <a:off x="4162320" y="1904760"/>
            <a:ext cx="466200" cy="360"/>
          </a:xfrm>
          <a:prstGeom prst="straightConnector1">
            <a:avLst/>
          </a:prstGeom>
          <a:ln w="19050">
            <a:solidFill>
              <a:srgbClr val="6653cc"/>
            </a:solidFill>
            <a:round/>
          </a:ln>
        </p:spPr>
      </p:cxnSp>
      <p:cxnSp>
        <p:nvCxnSpPr>
          <p:cNvPr id="257" name=""/>
          <p:cNvCxnSpPr/>
          <p:nvPr/>
        </p:nvCxnSpPr>
        <p:spPr>
          <a:xfrm>
            <a:off x="7324560" y="3904920"/>
            <a:ext cx="466200" cy="360"/>
          </a:xfrm>
          <a:prstGeom prst="straightConnector1">
            <a:avLst/>
          </a:prstGeom>
          <a:ln w="19050">
            <a:solidFill>
              <a:srgbClr val="8c50a0"/>
            </a:solidFill>
            <a:round/>
          </a:ln>
        </p:spPr>
      </p:cxnSp>
      <p:cxnSp>
        <p:nvCxnSpPr>
          <p:cNvPr id="258" name=""/>
          <p:cNvCxnSpPr/>
          <p:nvPr/>
        </p:nvCxnSpPr>
        <p:spPr>
          <a:xfrm>
            <a:off x="4162320" y="3904920"/>
            <a:ext cx="466200" cy="360"/>
          </a:xfrm>
          <a:prstGeom prst="straightConnector1">
            <a:avLst/>
          </a:prstGeom>
          <a:ln w="19050">
            <a:solidFill>
              <a:srgbClr val="8c50a0"/>
            </a:solidFill>
            <a:round/>
          </a:ln>
        </p:spPr>
      </p:cxnSp>
      <p:pic>
        <p:nvPicPr>
          <p:cNvPr id="259" name="" descr=""/>
          <p:cNvPicPr/>
          <p:nvPr/>
        </p:nvPicPr>
        <p:blipFill>
          <a:blip r:embed="rId2"/>
          <a:stretch/>
        </p:blipFill>
        <p:spPr>
          <a:xfrm>
            <a:off x="4980240" y="1912320"/>
            <a:ext cx="275760" cy="232920"/>
          </a:xfrm>
          <a:prstGeom prst="rect">
            <a:avLst/>
          </a:prstGeom>
          <a:ln w="0">
            <a:noFill/>
          </a:ln>
        </p:spPr>
      </p:pic>
      <p:pic>
        <p:nvPicPr>
          <p:cNvPr id="260" name="" descr=""/>
          <p:cNvPicPr/>
          <p:nvPr/>
        </p:nvPicPr>
        <p:blipFill>
          <a:blip r:embed="rId3"/>
          <a:stretch/>
        </p:blipFill>
        <p:spPr>
          <a:xfrm>
            <a:off x="6744240" y="1905120"/>
            <a:ext cx="275760" cy="232560"/>
          </a:xfrm>
          <a:prstGeom prst="rect">
            <a:avLst/>
          </a:prstGeom>
          <a:ln w="0">
            <a:noFill/>
          </a:ln>
        </p:spPr>
      </p:pic>
      <p:pic>
        <p:nvPicPr>
          <p:cNvPr id="261" name="" descr=""/>
          <p:cNvPicPr/>
          <p:nvPr/>
        </p:nvPicPr>
        <p:blipFill>
          <a:blip r:embed="rId4"/>
          <a:stretch/>
        </p:blipFill>
        <p:spPr>
          <a:xfrm>
            <a:off x="4982760" y="3675960"/>
            <a:ext cx="256680" cy="276840"/>
          </a:xfrm>
          <a:prstGeom prst="rect">
            <a:avLst/>
          </a:prstGeom>
          <a:ln w="0">
            <a:noFill/>
          </a:ln>
        </p:spPr>
      </p:pic>
      <p:pic>
        <p:nvPicPr>
          <p:cNvPr id="262" name="" descr=""/>
          <p:cNvPicPr/>
          <p:nvPr/>
        </p:nvPicPr>
        <p:blipFill>
          <a:blip r:embed="rId5"/>
          <a:stretch/>
        </p:blipFill>
        <p:spPr>
          <a:xfrm>
            <a:off x="6738120" y="3657600"/>
            <a:ext cx="256680" cy="268200"/>
          </a:xfrm>
          <a:prstGeom prst="rect">
            <a:avLst/>
          </a:prstGeom>
          <a:ln w="0">
            <a:noFill/>
          </a:ln>
        </p:spPr>
      </p:pic>
      <p:sp>
        <p:nvSpPr>
          <p:cNvPr id="263" name=""/>
          <p:cNvSpPr/>
          <p:nvPr/>
        </p:nvSpPr>
        <p:spPr>
          <a:xfrm>
            <a:off x="4596480" y="-587880"/>
            <a:ext cx="1904760" cy="30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t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</a:rPr>
              <a:t>Text</a:t>
            </a:r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ath"/>
          <p:cNvSpPr/>
          <p:nvPr/>
        </p:nvSpPr>
        <p:spPr>
          <a:xfrm>
            <a:off x="2257560" y="958680"/>
            <a:ext cx="4631760" cy="2988000"/>
          </a:xfrm>
          <a:custGeom>
            <a:avLst/>
            <a:gdLst>
              <a:gd name="textAreaLeft" fmla="*/ 0 w 4631760"/>
              <a:gd name="textAreaRight" fmla="*/ 4632120 w 4631760"/>
              <a:gd name="textAreaTop" fmla="*/ 0 h 2988000"/>
              <a:gd name="textAreaBottom" fmla="*/ 2988360 h 2988000"/>
            </a:gdLst>
            <a:ahLst/>
            <a:rect l="textAreaLeft" t="textAreaTop" r="textAreaRight" b="textAreaBottom"/>
            <a:pathLst>
              <a:path w="4632179" h="2988336">
                <a:moveTo>
                  <a:pt x="4533113" y="2988335"/>
                </a:moveTo>
                <a:lnTo>
                  <a:pt x="99066" y="2988335"/>
                </a:lnTo>
                <a:cubicBezTo>
                  <a:pt x="34639" y="2775579"/>
                  <a:pt x="0" y="2549879"/>
                  <a:pt x="0" y="2316090"/>
                </a:cubicBezTo>
                <a:cubicBezTo>
                  <a:pt x="0" y="1036949"/>
                  <a:pt x="1036949" y="0"/>
                  <a:pt x="2316090" y="0"/>
                </a:cubicBezTo>
                <a:cubicBezTo>
                  <a:pt x="3595231" y="0"/>
                  <a:pt x="4632179" y="1036949"/>
                  <a:pt x="4632179" y="2316090"/>
                </a:cubicBezTo>
                <a:cubicBezTo>
                  <a:pt x="4632179" y="2549879"/>
                  <a:pt x="4597540" y="2775579"/>
                  <a:pt x="4533113" y="2988335"/>
                </a:cubicBezTo>
                <a:close/>
              </a:path>
            </a:pathLst>
          </a:custGeom>
          <a:noFill/>
          <a:ln>
            <a:solidFill>
              <a:srgbClr val="d1c0dd"/>
            </a:solidFill>
            <a:prstDash val="dash"/>
            <a:round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"/>
          <p:cNvSpPr/>
          <p:nvPr/>
        </p:nvSpPr>
        <p:spPr>
          <a:xfrm>
            <a:off x="8374320" y="4744440"/>
            <a:ext cx="343080" cy="401040"/>
          </a:xfrm>
          <a:prstGeom prst="rect">
            <a:avLst/>
          </a:prstGeom>
          <a:solidFill>
            <a:srgbClr val="c70250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"/>
          <p:cNvSpPr/>
          <p:nvPr/>
        </p:nvSpPr>
        <p:spPr>
          <a:xfrm>
            <a:off x="8315640" y="4821840"/>
            <a:ext cx="4604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ffffff"/>
                </a:solidFill>
                <a:latin typeface="Zoho Puvi-demi_bold"/>
              </a:rPr>
              <a:t>14</a:t>
            </a:r>
            <a:endParaRPr b="0" lang="en-IN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"/>
          <p:cNvSpPr/>
          <p:nvPr/>
        </p:nvSpPr>
        <p:spPr>
          <a:xfrm>
            <a:off x="696960" y="943200"/>
            <a:ext cx="2219400" cy="64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t">
            <a:spAutoFit/>
          </a:bodyPr>
          <a:p>
            <a:pPr algn="r">
              <a:lnSpc>
                <a:spcPct val="11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Zoho Puvi"/>
              </a:rPr>
              <a:t>360° identity governance</a:t>
            </a:r>
            <a:r>
              <a:rPr b="0" lang="en-US" sz="1100" spc="-1" strike="noStrike">
                <a:solidFill>
                  <a:srgbClr val="000000"/>
                </a:solidFill>
                <a:latin typeface="Zoho Puvi-medium"/>
              </a:rPr>
              <a:t> in AD,Microsoft 365, and Google Workspace </a:t>
            </a:r>
            <a:endParaRPr b="0" lang="en-IN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ath"/>
          <p:cNvSpPr/>
          <p:nvPr/>
        </p:nvSpPr>
        <p:spPr>
          <a:xfrm>
            <a:off x="2982600" y="1695600"/>
            <a:ext cx="3158280" cy="2251440"/>
          </a:xfrm>
          <a:custGeom>
            <a:avLst/>
            <a:gdLst>
              <a:gd name="textAreaLeft" fmla="*/ 0 w 3158280"/>
              <a:gd name="textAreaRight" fmla="*/ 3158640 w 3158280"/>
              <a:gd name="textAreaTop" fmla="*/ 0 h 2251440"/>
              <a:gd name="textAreaBottom" fmla="*/ 2251800 h 2251440"/>
            </a:gdLst>
            <a:ahLst/>
            <a:rect l="textAreaLeft" t="textAreaTop" r="textAreaRight" b="textAreaBottom"/>
            <a:pathLst>
              <a:path w="3158652" h="2251672">
                <a:moveTo>
                  <a:pt x="3008802" y="2251672"/>
                </a:moveTo>
                <a:lnTo>
                  <a:pt x="149850" y="2251672"/>
                </a:lnTo>
                <a:cubicBezTo>
                  <a:pt x="53735" y="2047676"/>
                  <a:pt x="0" y="1819776"/>
                  <a:pt x="0" y="1579326"/>
                </a:cubicBezTo>
                <a:cubicBezTo>
                  <a:pt x="0" y="707088"/>
                  <a:pt x="707089" y="0"/>
                  <a:pt x="1579326" y="0"/>
                </a:cubicBezTo>
                <a:cubicBezTo>
                  <a:pt x="2451564" y="0"/>
                  <a:pt x="3158652" y="707088"/>
                  <a:pt x="3158652" y="1579326"/>
                </a:cubicBezTo>
                <a:cubicBezTo>
                  <a:pt x="3158652" y="1819776"/>
                  <a:pt x="3104918" y="2047676"/>
                  <a:pt x="3008802" y="2251672"/>
                </a:cubicBezTo>
                <a:close/>
              </a:path>
            </a:pathLst>
          </a:custGeom>
          <a:solidFill>
            <a:srgbClr val="d4c3df">
              <a:alpha val="27000"/>
            </a:srgbClr>
          </a:solidFill>
          <a:ln w="71438"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"/>
          <p:cNvSpPr/>
          <p:nvPr/>
        </p:nvSpPr>
        <p:spPr>
          <a:xfrm>
            <a:off x="371160" y="1917360"/>
            <a:ext cx="1828440" cy="64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t">
            <a:spAutoFit/>
          </a:bodyPr>
          <a:p>
            <a:pPr algn="r">
              <a:lnSpc>
                <a:spcPct val="11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Zoho Puvi-medium"/>
              </a:rPr>
              <a:t>Periodic </a:t>
            </a:r>
            <a:r>
              <a:rPr b="1" lang="en-US" sz="1100" spc="-1" strike="noStrike">
                <a:solidFill>
                  <a:srgbClr val="000000"/>
                </a:solidFill>
                <a:latin typeface="Zoho Puvi"/>
              </a:rPr>
              <a:t>access certification</a:t>
            </a:r>
            <a:r>
              <a:rPr b="0" lang="en-US" sz="1100" spc="-1" strike="noStrike">
                <a:solidFill>
                  <a:srgbClr val="000000"/>
                </a:solidFill>
                <a:latin typeface="Zoho Puvi-medium"/>
              </a:rPr>
              <a:t> campaigns</a:t>
            </a:r>
            <a:endParaRPr b="0" lang="en-IN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"/>
          <p:cNvSpPr/>
          <p:nvPr/>
        </p:nvSpPr>
        <p:spPr>
          <a:xfrm>
            <a:off x="371160" y="3057480"/>
            <a:ext cx="1624680" cy="46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t">
            <a:spAutoFit/>
          </a:bodyPr>
          <a:p>
            <a:pPr algn="r">
              <a:lnSpc>
                <a:spcPct val="11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Zoho Puvi-medium"/>
              </a:rPr>
              <a:t>Approval-based business </a:t>
            </a:r>
            <a:r>
              <a:rPr b="1" lang="en-US" sz="1100" spc="-1" strike="noStrike">
                <a:solidFill>
                  <a:srgbClr val="000000"/>
                </a:solidFill>
                <a:latin typeface="Zoho Puvi"/>
              </a:rPr>
              <a:t>workflows</a:t>
            </a:r>
            <a:endParaRPr b="0" lang="en-IN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"/>
          <p:cNvSpPr/>
          <p:nvPr/>
        </p:nvSpPr>
        <p:spPr>
          <a:xfrm>
            <a:off x="6107040" y="1121040"/>
            <a:ext cx="1981800" cy="4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ctr">
            <a:spAutoFit/>
          </a:bodyPr>
          <a:p>
            <a:pPr>
              <a:lnSpc>
                <a:spcPct val="11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Zoho Puvi-medium"/>
              </a:rPr>
              <a:t>Template-based, </a:t>
            </a:r>
            <a:r>
              <a:rPr b="1" lang="en-US" sz="1100" spc="-1" strike="noStrike">
                <a:solidFill>
                  <a:srgbClr val="000000"/>
                </a:solidFill>
                <a:latin typeface="Zoho Puvi"/>
              </a:rPr>
              <a:t>event-driven automations</a:t>
            </a:r>
            <a:endParaRPr b="0" lang="en-IN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ath"/>
          <p:cNvSpPr/>
          <p:nvPr/>
        </p:nvSpPr>
        <p:spPr>
          <a:xfrm>
            <a:off x="3324240" y="2041920"/>
            <a:ext cx="2500560" cy="1904760"/>
          </a:xfrm>
          <a:custGeom>
            <a:avLst/>
            <a:gdLst>
              <a:gd name="textAreaLeft" fmla="*/ 0 w 2500560"/>
              <a:gd name="textAreaRight" fmla="*/ 2500920 w 2500560"/>
              <a:gd name="textAreaTop" fmla="*/ 0 h 1904760"/>
              <a:gd name="textAreaBottom" fmla="*/ 1905120 h 1904760"/>
            </a:gdLst>
            <a:ahLst/>
            <a:rect l="textAreaLeft" t="textAreaTop" r="textAreaRight" b="textAreaBottom"/>
            <a:pathLst>
              <a:path w="2500770" h="1905276">
                <a:moveTo>
                  <a:pt x="2315758" y="1905276"/>
                </a:moveTo>
                <a:lnTo>
                  <a:pt x="185012" y="1905276"/>
                </a:lnTo>
                <a:cubicBezTo>
                  <a:pt x="67683" y="1714812"/>
                  <a:pt x="0" y="1490503"/>
                  <a:pt x="0" y="1250385"/>
                </a:cubicBezTo>
                <a:cubicBezTo>
                  <a:pt x="0" y="559816"/>
                  <a:pt x="559816" y="0"/>
                  <a:pt x="1250385" y="0"/>
                </a:cubicBezTo>
                <a:cubicBezTo>
                  <a:pt x="1940954" y="0"/>
                  <a:pt x="2500770" y="559816"/>
                  <a:pt x="2500770" y="1250385"/>
                </a:cubicBezTo>
                <a:cubicBezTo>
                  <a:pt x="2500770" y="1490503"/>
                  <a:pt x="2433086" y="1714812"/>
                  <a:pt x="2315758" y="1905276"/>
                </a:cubicBezTo>
                <a:close/>
              </a:path>
            </a:pathLst>
          </a:custGeom>
          <a:solidFill>
            <a:srgbClr val="3a0160"/>
          </a:solidFill>
          <a:ln w="71438"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3" name=""/>
          <p:cNvSpPr/>
          <p:nvPr/>
        </p:nvSpPr>
        <p:spPr>
          <a:xfrm>
            <a:off x="6889680" y="1917360"/>
            <a:ext cx="1972440" cy="46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t">
            <a:spAutoFit/>
          </a:bodyPr>
          <a:p>
            <a:pPr>
              <a:lnSpc>
                <a:spcPct val="11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Zoho Puvi-medium"/>
              </a:rPr>
              <a:t>Frictionless </a:t>
            </a:r>
            <a:r>
              <a:rPr b="1" lang="en-US" sz="1100" spc="-1" strike="noStrike">
                <a:solidFill>
                  <a:srgbClr val="000000"/>
                </a:solidFill>
                <a:latin typeface="Zoho Puvi"/>
              </a:rPr>
              <a:t>integrations </a:t>
            </a:r>
            <a:r>
              <a:rPr b="0" lang="en-US" sz="1100" spc="-1" strike="noStrike">
                <a:solidFill>
                  <a:srgbClr val="000000"/>
                </a:solidFill>
                <a:latin typeface="Zoho Puvi-medium"/>
              </a:rPr>
              <a:t>with enterprise applications.</a:t>
            </a:r>
            <a:endParaRPr b="0" lang="en-IN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"/>
          <p:cNvSpPr/>
          <p:nvPr/>
        </p:nvSpPr>
        <p:spPr>
          <a:xfrm>
            <a:off x="3420000" y="2921040"/>
            <a:ext cx="2312640" cy="82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d4c3df"/>
                </a:solidFill>
                <a:latin typeface="Zoho Puvi"/>
              </a:rPr>
              <a:t>Additional</a:t>
            </a:r>
            <a:endParaRPr b="0" lang="en-IN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d4c3df"/>
                </a:solidFill>
                <a:latin typeface="Zoho Puvi"/>
              </a:rPr>
              <a:t>capabilities</a:t>
            </a:r>
            <a:endParaRPr b="0" lang="en-IN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"/>
          <p:cNvSpPr/>
          <p:nvPr/>
        </p:nvSpPr>
        <p:spPr>
          <a:xfrm>
            <a:off x="7110000" y="2962440"/>
            <a:ext cx="1743840" cy="83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t">
            <a:spAutoFit/>
          </a:bodyPr>
          <a:p>
            <a:pPr>
              <a:lnSpc>
                <a:spcPct val="11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Zoho Puvi-medium"/>
              </a:rPr>
              <a:t>AD, Azure AD, and Google Workspace </a:t>
            </a:r>
            <a:r>
              <a:rPr b="1" lang="en-US" sz="1100" spc="-1" strike="noStrike">
                <a:solidFill>
                  <a:srgbClr val="000000"/>
                </a:solidFill>
                <a:latin typeface="Zoho Puvi"/>
              </a:rPr>
              <a:t>backup and recovery.</a:t>
            </a:r>
            <a:endParaRPr b="0" lang="en-IN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6" name="" descr=""/>
          <p:cNvPicPr/>
          <p:nvPr/>
        </p:nvPicPr>
        <p:blipFill>
          <a:blip r:embed="rId1"/>
          <a:stretch/>
        </p:blipFill>
        <p:spPr>
          <a:xfrm>
            <a:off x="7796520" y="314280"/>
            <a:ext cx="959040" cy="257040"/>
          </a:xfrm>
          <a:prstGeom prst="rect">
            <a:avLst/>
          </a:prstGeom>
          <a:ln w="0">
            <a:noFill/>
          </a:ln>
        </p:spPr>
      </p:pic>
      <p:sp>
        <p:nvSpPr>
          <p:cNvPr id="277" name=""/>
          <p:cNvSpPr/>
          <p:nvPr/>
        </p:nvSpPr>
        <p:spPr>
          <a:xfrm>
            <a:off x="3029040" y="1123920"/>
            <a:ext cx="434520" cy="434520"/>
          </a:xfrm>
          <a:prstGeom prst="ellipse">
            <a:avLst/>
          </a:prstGeom>
          <a:solidFill>
            <a:srgbClr val="c70250"/>
          </a:solidFill>
          <a:ln w="71438">
            <a:solidFill>
              <a:srgbClr val="ffffff"/>
            </a:solidFill>
            <a:round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"/>
          <p:cNvSpPr/>
          <p:nvPr/>
        </p:nvSpPr>
        <p:spPr>
          <a:xfrm>
            <a:off x="2257560" y="2028960"/>
            <a:ext cx="434520" cy="434520"/>
          </a:xfrm>
          <a:prstGeom prst="ellipse">
            <a:avLst/>
          </a:prstGeom>
          <a:solidFill>
            <a:srgbClr val="c70250"/>
          </a:solidFill>
          <a:ln w="71438">
            <a:solidFill>
              <a:srgbClr val="ffffff"/>
            </a:solidFill>
            <a:round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"/>
          <p:cNvSpPr/>
          <p:nvPr/>
        </p:nvSpPr>
        <p:spPr>
          <a:xfrm>
            <a:off x="2019240" y="3057480"/>
            <a:ext cx="434520" cy="434520"/>
          </a:xfrm>
          <a:prstGeom prst="ellipse">
            <a:avLst/>
          </a:prstGeom>
          <a:solidFill>
            <a:srgbClr val="c70250"/>
          </a:solidFill>
          <a:ln w="71438">
            <a:solidFill>
              <a:srgbClr val="ffffff"/>
            </a:solidFill>
            <a:round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"/>
          <p:cNvSpPr/>
          <p:nvPr/>
        </p:nvSpPr>
        <p:spPr>
          <a:xfrm>
            <a:off x="6686640" y="3057480"/>
            <a:ext cx="434520" cy="434520"/>
          </a:xfrm>
          <a:prstGeom prst="ellipse">
            <a:avLst/>
          </a:prstGeom>
          <a:solidFill>
            <a:srgbClr val="c70250"/>
          </a:solidFill>
          <a:ln w="71438">
            <a:solidFill>
              <a:srgbClr val="ffffff"/>
            </a:solidFill>
            <a:round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"/>
          <p:cNvSpPr/>
          <p:nvPr/>
        </p:nvSpPr>
        <p:spPr>
          <a:xfrm>
            <a:off x="6458040" y="2028960"/>
            <a:ext cx="434520" cy="434520"/>
          </a:xfrm>
          <a:prstGeom prst="ellipse">
            <a:avLst/>
          </a:prstGeom>
          <a:solidFill>
            <a:srgbClr val="c70250"/>
          </a:solidFill>
          <a:ln w="71438">
            <a:solidFill>
              <a:srgbClr val="ffffff"/>
            </a:solidFill>
            <a:round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"/>
          <p:cNvSpPr/>
          <p:nvPr/>
        </p:nvSpPr>
        <p:spPr>
          <a:xfrm>
            <a:off x="5638680" y="1152360"/>
            <a:ext cx="434520" cy="434520"/>
          </a:xfrm>
          <a:prstGeom prst="ellipse">
            <a:avLst/>
          </a:prstGeom>
          <a:solidFill>
            <a:srgbClr val="c70250"/>
          </a:solidFill>
          <a:ln w="71438">
            <a:solidFill>
              <a:srgbClr val="ffffff"/>
            </a:solidFill>
            <a:round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3" name="" descr=""/>
          <p:cNvPicPr/>
          <p:nvPr/>
        </p:nvPicPr>
        <p:blipFill>
          <a:blip r:embed="rId2">
            <a:alphaModFix amt="30000"/>
          </a:blip>
          <a:stretch/>
        </p:blipFill>
        <p:spPr>
          <a:xfrm>
            <a:off x="4210200" y="2379960"/>
            <a:ext cx="716760" cy="513720"/>
          </a:xfrm>
          <a:prstGeom prst="rect">
            <a:avLst/>
          </a:prstGeom>
          <a:ln w="0">
            <a:noFill/>
          </a:ln>
        </p:spPr>
      </p:pic>
      <p:pic>
        <p:nvPicPr>
          <p:cNvPr id="284" name="" descr=""/>
          <p:cNvPicPr/>
          <p:nvPr/>
        </p:nvPicPr>
        <p:blipFill>
          <a:blip r:embed="rId3"/>
          <a:stretch/>
        </p:blipFill>
        <p:spPr>
          <a:xfrm>
            <a:off x="3162240" y="1238400"/>
            <a:ext cx="171000" cy="190080"/>
          </a:xfrm>
          <a:prstGeom prst="rect">
            <a:avLst/>
          </a:prstGeom>
          <a:ln w="0">
            <a:noFill/>
          </a:ln>
        </p:spPr>
      </p:pic>
      <p:pic>
        <p:nvPicPr>
          <p:cNvPr id="285" name="" descr=""/>
          <p:cNvPicPr/>
          <p:nvPr/>
        </p:nvPicPr>
        <p:blipFill>
          <a:blip r:embed="rId4"/>
          <a:stretch/>
        </p:blipFill>
        <p:spPr>
          <a:xfrm>
            <a:off x="2400480" y="2152800"/>
            <a:ext cx="142560" cy="180720"/>
          </a:xfrm>
          <a:prstGeom prst="rect">
            <a:avLst/>
          </a:prstGeom>
          <a:ln w="0">
            <a:noFill/>
          </a:ln>
        </p:spPr>
      </p:pic>
      <p:pic>
        <p:nvPicPr>
          <p:cNvPr id="286" name="" descr=""/>
          <p:cNvPicPr/>
          <p:nvPr/>
        </p:nvPicPr>
        <p:blipFill>
          <a:blip r:embed="rId5"/>
          <a:stretch/>
        </p:blipFill>
        <p:spPr>
          <a:xfrm>
            <a:off x="2152800" y="3191040"/>
            <a:ext cx="171000" cy="171000"/>
          </a:xfrm>
          <a:prstGeom prst="rect">
            <a:avLst/>
          </a:prstGeom>
          <a:ln w="0">
            <a:noFill/>
          </a:ln>
        </p:spPr>
      </p:pic>
      <p:pic>
        <p:nvPicPr>
          <p:cNvPr id="287" name="" descr=""/>
          <p:cNvPicPr/>
          <p:nvPr/>
        </p:nvPicPr>
        <p:blipFill>
          <a:blip r:embed="rId6"/>
          <a:stretch/>
        </p:blipFill>
        <p:spPr>
          <a:xfrm>
            <a:off x="6581880" y="2162160"/>
            <a:ext cx="171000" cy="171000"/>
          </a:xfrm>
          <a:prstGeom prst="rect">
            <a:avLst/>
          </a:prstGeom>
          <a:ln w="0">
            <a:noFill/>
          </a:ln>
        </p:spPr>
      </p:pic>
      <p:pic>
        <p:nvPicPr>
          <p:cNvPr id="288" name="" descr=""/>
          <p:cNvPicPr/>
          <p:nvPr/>
        </p:nvPicPr>
        <p:blipFill>
          <a:blip r:embed="rId7"/>
          <a:stretch/>
        </p:blipFill>
        <p:spPr>
          <a:xfrm>
            <a:off x="6819840" y="3191040"/>
            <a:ext cx="161640" cy="161640"/>
          </a:xfrm>
          <a:prstGeom prst="rect">
            <a:avLst/>
          </a:prstGeom>
          <a:ln w="0">
            <a:noFill/>
          </a:ln>
        </p:spPr>
      </p:pic>
      <p:pic>
        <p:nvPicPr>
          <p:cNvPr id="289" name="" descr=""/>
          <p:cNvPicPr/>
          <p:nvPr/>
        </p:nvPicPr>
        <p:blipFill>
          <a:blip r:embed="rId8"/>
          <a:stretch/>
        </p:blipFill>
        <p:spPr>
          <a:xfrm>
            <a:off x="5772240" y="1276200"/>
            <a:ext cx="171000" cy="171000"/>
          </a:xfrm>
          <a:prstGeom prst="rect">
            <a:avLst/>
          </a:prstGeom>
          <a:ln w="0">
            <a:noFill/>
          </a:ln>
        </p:spPr>
      </p:pic>
      <p:sp>
        <p:nvSpPr>
          <p:cNvPr id="290" name=""/>
          <p:cNvSpPr/>
          <p:nvPr/>
        </p:nvSpPr>
        <p:spPr>
          <a:xfrm>
            <a:off x="2460600" y="4358880"/>
            <a:ext cx="423180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t">
            <a:sp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"/>
          <p:cNvSpPr/>
          <p:nvPr/>
        </p:nvSpPr>
        <p:spPr>
          <a:xfrm>
            <a:off x="5583600" y="4539240"/>
            <a:ext cx="1904760" cy="30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t">
            <a:spAutoFit/>
          </a:bodyPr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293" name=""/>
          <p:cNvSpPr/>
          <p:nvPr/>
        </p:nvSpPr>
        <p:spPr>
          <a:xfrm>
            <a:off x="2366280" y="1672200"/>
            <a:ext cx="4411080" cy="1798560"/>
          </a:xfrm>
          <a:prstGeom prst="roundRect">
            <a:avLst>
              <a:gd name="adj" fmla="val 10117"/>
            </a:avLst>
          </a:prstGeom>
          <a:solidFill>
            <a:schemeClr val="bg2">
              <a:alpha val="16000"/>
            </a:schemeClr>
          </a:solidFill>
          <a:ln>
            <a:solidFill>
              <a:srgbClr val="f7fcfc">
                <a:alpha val="22000"/>
              </a:srgbClr>
            </a:solidFill>
            <a:round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4" name="" descr=""/>
          <p:cNvPicPr/>
          <p:nvPr/>
        </p:nvPicPr>
        <p:blipFill>
          <a:blip r:embed="rId2"/>
          <a:stretch/>
        </p:blipFill>
        <p:spPr>
          <a:xfrm>
            <a:off x="7340400" y="339120"/>
            <a:ext cx="1452960" cy="388440"/>
          </a:xfrm>
          <a:prstGeom prst="rect">
            <a:avLst/>
          </a:prstGeom>
          <a:ln w="0">
            <a:noFill/>
          </a:ln>
        </p:spPr>
      </p:pic>
      <p:sp>
        <p:nvSpPr>
          <p:cNvPr id="295" name=""/>
          <p:cNvSpPr/>
          <p:nvPr/>
        </p:nvSpPr>
        <p:spPr>
          <a:xfrm>
            <a:off x="2455920" y="1820160"/>
            <a:ext cx="4231800" cy="158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t">
            <a:spAutoFit/>
          </a:bodyPr>
          <a:p>
            <a:pPr algn="ctr">
              <a:lnSpc>
                <a:spcPct val="110000"/>
              </a:lnSpc>
            </a:pPr>
            <a:r>
              <a:rPr b="1" lang="en-US" sz="2800" spc="-1" strike="noStrike">
                <a:solidFill>
                  <a:srgbClr val="ffffff"/>
                </a:solidFill>
                <a:latin typeface="Zoho Puvi"/>
              </a:rPr>
              <a:t>Explore more about</a:t>
            </a:r>
            <a:endParaRPr b="0" lang="en-IN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Zoho Puvi"/>
              </a:rPr>
              <a:t> </a:t>
            </a:r>
            <a:r>
              <a:rPr b="1" lang="en-US" sz="2800" spc="-1" strike="noStrike" u="sng">
                <a:solidFill>
                  <a:srgbClr val="2d83d8"/>
                </a:solidFill>
                <a:uFillTx/>
                <a:latin typeface="Zoho Puvi"/>
                <a:hlinkClick r:id="rId3"/>
              </a:rPr>
              <a:t>ADManager</a:t>
            </a:r>
            <a:r>
              <a:rPr b="1" lang="en-US" sz="2800" spc="-1" strike="noStrike" u="sng">
                <a:solidFill>
                  <a:srgbClr val="2d83d8"/>
                </a:solidFill>
                <a:uFillTx/>
                <a:latin typeface="Zoho Puvi"/>
                <a:hlinkClick r:id="rId4"/>
              </a:rPr>
              <a:t> Plus</a:t>
            </a:r>
            <a:r>
              <a:rPr b="1" lang="en-US" sz="2800" spc="-1" strike="noStrike" u="sng">
                <a:solidFill>
                  <a:srgbClr val="2d83d8"/>
                </a:solidFill>
                <a:uFillTx/>
                <a:latin typeface="Zoho Puvi"/>
                <a:hlinkClick r:id="rId5"/>
              </a:rPr>
              <a:t> </a:t>
            </a:r>
            <a:endParaRPr b="0" lang="en-IN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0000"/>
              </a:lnSpc>
            </a:pPr>
            <a:r>
              <a:rPr b="1" lang="en-US" sz="2800" spc="-1" strike="noStrike">
                <a:solidFill>
                  <a:srgbClr val="ffffff"/>
                </a:solidFill>
                <a:latin typeface="Zoho Puvi"/>
              </a:rPr>
              <a:t>right away!</a:t>
            </a:r>
            <a:endParaRPr b="0" lang="en-IN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"/>
          <p:cNvSpPr/>
          <p:nvPr/>
        </p:nvSpPr>
        <p:spPr>
          <a:xfrm>
            <a:off x="6243840" y="190440"/>
            <a:ext cx="2701800" cy="4760640"/>
          </a:xfrm>
          <a:prstGeom prst="roundRect">
            <a:avLst>
              <a:gd name="adj" fmla="val 6436"/>
            </a:avLst>
          </a:prstGeom>
          <a:blipFill rotWithShape="0">
            <a:blip r:embed="rId1"/>
            <a:srcRect/>
            <a:stretch/>
          </a:blip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"/>
          <p:cNvSpPr/>
          <p:nvPr/>
        </p:nvSpPr>
        <p:spPr>
          <a:xfrm>
            <a:off x="6243840" y="190440"/>
            <a:ext cx="2701800" cy="4760640"/>
          </a:xfrm>
          <a:prstGeom prst="roundRect">
            <a:avLst>
              <a:gd name="adj" fmla="val 6660"/>
            </a:avLst>
          </a:prstGeom>
          <a:solidFill>
            <a:srgbClr val="480182">
              <a:alpha val="54000"/>
            </a:srgbClr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33520" y="425160"/>
            <a:ext cx="7619760" cy="49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Zoho Puvi-medium"/>
              </a:rPr>
              <a:t>What's inside?</a:t>
            </a:r>
            <a:endParaRPr b="0" lang="en-US" sz="2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569160" y="1147680"/>
            <a:ext cx="7619760" cy="332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3080" indent="-343080">
              <a:lnSpc>
                <a:spcPct val="125000"/>
              </a:lnSpc>
              <a:spcBef>
                <a:spcPts val="1199"/>
              </a:spcBef>
              <a:buClr>
                <a:srgbClr val="bd1490"/>
              </a:buClr>
              <a:buFont typeface="Wingdings" charset="2"/>
              <a:buChar char=""/>
            </a:pPr>
            <a:r>
              <a:rPr b="0" lang="en-US" sz="1200" spc="-1" strike="noStrike">
                <a:solidFill>
                  <a:srgbClr val="000000"/>
                </a:solidFill>
                <a:latin typeface="Zoho Puvi"/>
              </a:rPr>
              <a:t>ADManager Plus' report library</a:t>
            </a:r>
            <a:endParaRPr b="0" lang="en-US" sz="1200" spc="-1" strike="noStrike">
              <a:solidFill>
                <a:srgbClr val="000000"/>
              </a:solidFill>
              <a:latin typeface="Zoho Puvi"/>
            </a:endParaRPr>
          </a:p>
          <a:p>
            <a:pPr marL="343080" indent="-343080">
              <a:lnSpc>
                <a:spcPct val="125000"/>
              </a:lnSpc>
              <a:spcBef>
                <a:spcPts val="1199"/>
              </a:spcBef>
              <a:buClr>
                <a:srgbClr val="bd1490"/>
              </a:buClr>
              <a:buFont typeface="Wingdings" charset="2"/>
              <a:buChar char=""/>
            </a:pPr>
            <a:r>
              <a:rPr b="0" lang="en-US" sz="1200" spc="-1" strike="noStrike">
                <a:solidFill>
                  <a:srgbClr val="000000"/>
                </a:solidFill>
                <a:latin typeface="Zoho Puvi"/>
              </a:rPr>
              <a:t>The custom report builder</a:t>
            </a:r>
            <a:endParaRPr b="0" lang="en-US" sz="1200" spc="-1" strike="noStrike">
              <a:solidFill>
                <a:srgbClr val="000000"/>
              </a:solidFill>
              <a:latin typeface="Zoho Puvi"/>
            </a:endParaRPr>
          </a:p>
          <a:p>
            <a:pPr marL="343080" indent="-343080">
              <a:lnSpc>
                <a:spcPct val="125000"/>
              </a:lnSpc>
              <a:spcBef>
                <a:spcPts val="1199"/>
              </a:spcBef>
              <a:buClr>
                <a:srgbClr val="bd1490"/>
              </a:buClr>
              <a:buFont typeface="Wingdings" charset="2"/>
              <a:buChar char=""/>
            </a:pPr>
            <a:r>
              <a:rPr b="0" lang="en-US" sz="1200" spc="-1" strike="noStrike">
                <a:solidFill>
                  <a:srgbClr val="000000"/>
                </a:solidFill>
                <a:latin typeface="Zoho Puvi"/>
              </a:rPr>
              <a:t>How to run custom reports</a:t>
            </a:r>
            <a:endParaRPr b="0" lang="en-US" sz="1200" spc="-1" strike="noStrike">
              <a:solidFill>
                <a:srgbClr val="000000"/>
              </a:solidFill>
              <a:latin typeface="Zoho Puvi"/>
            </a:endParaRPr>
          </a:p>
          <a:p>
            <a:pPr marL="343080" indent="-343080">
              <a:lnSpc>
                <a:spcPct val="125000"/>
              </a:lnSpc>
              <a:spcBef>
                <a:spcPts val="1199"/>
              </a:spcBef>
              <a:buClr>
                <a:srgbClr val="bd1490"/>
              </a:buClr>
              <a:buFont typeface="Wingdings" charset="2"/>
              <a:buChar char=""/>
            </a:pPr>
            <a:r>
              <a:rPr b="0" lang="en-US" sz="1200" spc="-1" strike="noStrike">
                <a:solidFill>
                  <a:srgbClr val="000000"/>
                </a:solidFill>
                <a:latin typeface="Zoho Puvi"/>
              </a:rPr>
              <a:t>Risk assessment reports </a:t>
            </a:r>
            <a:endParaRPr b="0" lang="en-US" sz="1200" spc="-1" strike="noStrike">
              <a:solidFill>
                <a:srgbClr val="000000"/>
              </a:solidFill>
              <a:latin typeface="Zoho Puvi"/>
            </a:endParaRPr>
          </a:p>
          <a:p>
            <a:pPr marL="343080" indent="-343080">
              <a:lnSpc>
                <a:spcPct val="125000"/>
              </a:lnSpc>
              <a:spcBef>
                <a:spcPts val="1199"/>
              </a:spcBef>
              <a:buClr>
                <a:srgbClr val="bd1490"/>
              </a:buClr>
              <a:buFont typeface="Wingdings" charset="2"/>
              <a:buChar char=""/>
            </a:pPr>
            <a:r>
              <a:rPr b="0" lang="en-US" sz="1200" spc="-1" strike="noStrike">
                <a:solidFill>
                  <a:srgbClr val="000000"/>
                </a:solidFill>
                <a:latin typeface="Zoho Puvi"/>
              </a:rPr>
              <a:t>How does it work?</a:t>
            </a:r>
            <a:endParaRPr b="0" lang="en-US" sz="1200" spc="-1" strike="noStrike">
              <a:solidFill>
                <a:srgbClr val="000000"/>
              </a:solidFill>
              <a:latin typeface="Zoho Puvi"/>
            </a:endParaRPr>
          </a:p>
          <a:p>
            <a:pPr marL="343080" indent="-343080">
              <a:lnSpc>
                <a:spcPct val="125000"/>
              </a:lnSpc>
              <a:spcBef>
                <a:spcPts val="1199"/>
              </a:spcBef>
              <a:buClr>
                <a:srgbClr val="bd1490"/>
              </a:buClr>
              <a:buFont typeface="Wingdings" charset="2"/>
              <a:buChar char=""/>
            </a:pPr>
            <a:r>
              <a:rPr b="0" lang="en-US" sz="1200" spc="-1" strike="noStrike">
                <a:solidFill>
                  <a:srgbClr val="000000"/>
                </a:solidFill>
                <a:latin typeface="Zoho Puvi"/>
              </a:rPr>
              <a:t>Compliance and ADManager Plus</a:t>
            </a:r>
            <a:endParaRPr b="0" lang="en-US" sz="1200" spc="-1" strike="noStrike">
              <a:solidFill>
                <a:srgbClr val="000000"/>
              </a:solidFill>
              <a:latin typeface="Zoho Puvi"/>
            </a:endParaRPr>
          </a:p>
          <a:p>
            <a:pPr marL="343080" indent="-343080">
              <a:lnSpc>
                <a:spcPct val="125000"/>
              </a:lnSpc>
              <a:spcBef>
                <a:spcPts val="1199"/>
              </a:spcBef>
              <a:buClr>
                <a:srgbClr val="bd1490"/>
              </a:buClr>
              <a:buFont typeface="Wingdings" charset="2"/>
              <a:buChar char=""/>
            </a:pPr>
            <a:r>
              <a:rPr b="0" lang="en-US" sz="1200" spc="-1" strike="noStrike">
                <a:solidFill>
                  <a:srgbClr val="000000"/>
                </a:solidFill>
                <a:latin typeface="Zoho Puvi"/>
              </a:rPr>
              <a:t>How ADManager Plus' reports helped Essentia Health</a:t>
            </a:r>
            <a:endParaRPr b="0" lang="en-US" sz="1200" spc="-1" strike="noStrike">
              <a:solidFill>
                <a:srgbClr val="000000"/>
              </a:solidFill>
              <a:latin typeface="Zoho Puvi"/>
            </a:endParaRPr>
          </a:p>
          <a:p>
            <a:pPr marL="343080" indent="-343080">
              <a:lnSpc>
                <a:spcPct val="125000"/>
              </a:lnSpc>
              <a:spcBef>
                <a:spcPts val="1199"/>
              </a:spcBef>
              <a:buClr>
                <a:srgbClr val="bd1490"/>
              </a:buClr>
              <a:buFont typeface="Wingdings" charset="2"/>
              <a:buChar char=""/>
            </a:pPr>
            <a:r>
              <a:rPr b="0" lang="en-US" sz="1200" spc="-1" strike="noStrike">
                <a:solidFill>
                  <a:srgbClr val="000000"/>
                </a:solidFill>
                <a:latin typeface="Zoho Puvi"/>
              </a:rPr>
              <a:t>Additional capabilities</a:t>
            </a:r>
            <a:endParaRPr b="0" lang="en-US" sz="12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110" name=""/>
          <p:cNvSpPr/>
          <p:nvPr/>
        </p:nvSpPr>
        <p:spPr>
          <a:xfrm>
            <a:off x="8374320" y="4744440"/>
            <a:ext cx="343080" cy="401040"/>
          </a:xfrm>
          <a:prstGeom prst="rect">
            <a:avLst/>
          </a:prstGeom>
          <a:solidFill>
            <a:srgbClr val="c70250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"/>
          <p:cNvSpPr/>
          <p:nvPr/>
        </p:nvSpPr>
        <p:spPr>
          <a:xfrm>
            <a:off x="8315640" y="4821840"/>
            <a:ext cx="4604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ffffff"/>
                </a:solidFill>
                <a:latin typeface="Zoho Puvi-demi_bold"/>
              </a:rPr>
              <a:t>01</a:t>
            </a:r>
            <a:endParaRPr b="0" lang="en-IN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"/>
          <p:cNvSpPr/>
          <p:nvPr/>
        </p:nvSpPr>
        <p:spPr>
          <a:xfrm>
            <a:off x="151920" y="470880"/>
            <a:ext cx="87480" cy="401040"/>
          </a:xfrm>
          <a:prstGeom prst="rect">
            <a:avLst/>
          </a:prstGeom>
          <a:solidFill>
            <a:srgbClr val="8018cd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61960" y="425160"/>
            <a:ext cx="5681520" cy="492120"/>
          </a:xfrm>
          <a:prstGeom prst="rect">
            <a:avLst/>
          </a:prstGeom>
          <a:noFill/>
          <a:ln w="0">
            <a:noFill/>
          </a:ln>
        </p:spPr>
        <p:txBody>
          <a:bodyPr lIns="0" rIns="0" anchor="ctr">
            <a:noAutofit/>
          </a:bodyPr>
          <a:p>
            <a:pPr indent="0" algn="just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Zoho Puvi-medium"/>
              </a:rPr>
              <a:t>ADManager Plus' report library</a:t>
            </a:r>
            <a:endParaRPr b="0" lang="en-US" sz="2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561960" y="1143000"/>
            <a:ext cx="5015880" cy="153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3080" indent="-343080">
              <a:lnSpc>
                <a:spcPct val="125000"/>
              </a:lnSpc>
              <a:spcBef>
                <a:spcPts val="1199"/>
              </a:spcBef>
              <a:buClr>
                <a:srgbClr val="bd1490"/>
              </a:buClr>
              <a:buFont typeface="Wingdings" charset="2"/>
              <a:buChar char=""/>
            </a:pPr>
            <a:r>
              <a:rPr b="0" lang="en-US" sz="1200" spc="-1" strike="noStrike">
                <a:solidFill>
                  <a:srgbClr val="000000"/>
                </a:solidFill>
                <a:latin typeface="Zoho Puvi"/>
              </a:rPr>
              <a:t>Access over 150 built-in reports with different categories covering AD, Microsoft 365, and Google Workspace</a:t>
            </a:r>
            <a:endParaRPr b="0" lang="en-US" sz="1200" spc="-1" strike="noStrike">
              <a:solidFill>
                <a:srgbClr val="000000"/>
              </a:solidFill>
              <a:latin typeface="Zoho Puvi"/>
            </a:endParaRPr>
          </a:p>
          <a:p>
            <a:pPr marL="343080" indent="-343080">
              <a:lnSpc>
                <a:spcPct val="125000"/>
              </a:lnSpc>
              <a:spcBef>
                <a:spcPts val="1199"/>
              </a:spcBef>
              <a:buClr>
                <a:srgbClr val="bd1490"/>
              </a:buClr>
              <a:buFont typeface="Wingdings" charset="2"/>
              <a:buChar char=""/>
            </a:pPr>
            <a:r>
              <a:rPr b="0" lang="en-US" sz="1200" spc="-1" strike="noStrike">
                <a:solidFill>
                  <a:srgbClr val="000000"/>
                </a:solidFill>
                <a:latin typeface="Zoho Puvi"/>
              </a:rPr>
              <a:t>Manage objects right from within the reports</a:t>
            </a:r>
            <a:endParaRPr b="0" lang="en-US" sz="1200" spc="-1" strike="noStrike">
              <a:solidFill>
                <a:srgbClr val="000000"/>
              </a:solidFill>
              <a:latin typeface="Zoho Puvi"/>
            </a:endParaRPr>
          </a:p>
          <a:p>
            <a:pPr marL="343080" indent="-343080">
              <a:lnSpc>
                <a:spcPct val="125000"/>
              </a:lnSpc>
              <a:spcBef>
                <a:spcPts val="1199"/>
              </a:spcBef>
              <a:buClr>
                <a:srgbClr val="bd1490"/>
              </a:buClr>
              <a:buFont typeface="Wingdings" charset="2"/>
              <a:buChar char=""/>
            </a:pPr>
            <a:r>
              <a:rPr b="0" lang="en-US" sz="1200" spc="-1" strike="noStrike">
                <a:solidFill>
                  <a:srgbClr val="000000"/>
                </a:solidFill>
                <a:latin typeface="Zoho Puvi"/>
              </a:rPr>
              <a:t>Avoid missing out on critical insights by scheduling reports to run automatically at specified time intervals</a:t>
            </a:r>
            <a:endParaRPr b="0" lang="en-US" sz="12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115" name=""/>
          <p:cNvSpPr/>
          <p:nvPr/>
        </p:nvSpPr>
        <p:spPr>
          <a:xfrm>
            <a:off x="6243840" y="190440"/>
            <a:ext cx="2701800" cy="4760640"/>
          </a:xfrm>
          <a:prstGeom prst="roundRect">
            <a:avLst>
              <a:gd name="adj" fmla="val 6436"/>
            </a:avLst>
          </a:prstGeom>
          <a:blipFill rotWithShape="0">
            <a:blip r:embed="rId1"/>
            <a:srcRect/>
            <a:stretch/>
          </a:blip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"/>
          <p:cNvSpPr/>
          <p:nvPr/>
        </p:nvSpPr>
        <p:spPr>
          <a:xfrm>
            <a:off x="6243840" y="190440"/>
            <a:ext cx="2701800" cy="4760640"/>
          </a:xfrm>
          <a:prstGeom prst="roundRect">
            <a:avLst>
              <a:gd name="adj" fmla="val 6660"/>
            </a:avLst>
          </a:prstGeom>
          <a:solidFill>
            <a:srgbClr val="480182">
              <a:alpha val="54000"/>
            </a:srgbClr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"/>
          <p:cNvSpPr/>
          <p:nvPr/>
        </p:nvSpPr>
        <p:spPr>
          <a:xfrm>
            <a:off x="8374320" y="4744440"/>
            <a:ext cx="343080" cy="401040"/>
          </a:xfrm>
          <a:prstGeom prst="rect">
            <a:avLst/>
          </a:prstGeom>
          <a:solidFill>
            <a:srgbClr val="c70250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"/>
          <p:cNvSpPr/>
          <p:nvPr/>
        </p:nvSpPr>
        <p:spPr>
          <a:xfrm>
            <a:off x="8315640" y="4821840"/>
            <a:ext cx="4604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ffffff"/>
                </a:solidFill>
                <a:latin typeface="Zoho Puvi-demi_bold"/>
              </a:rPr>
              <a:t>02</a:t>
            </a:r>
            <a:endParaRPr b="0" lang="en-IN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"/>
          <p:cNvSpPr/>
          <p:nvPr/>
        </p:nvSpPr>
        <p:spPr>
          <a:xfrm>
            <a:off x="151920" y="470880"/>
            <a:ext cx="87480" cy="401040"/>
          </a:xfrm>
          <a:prstGeom prst="rect">
            <a:avLst/>
          </a:prstGeom>
          <a:solidFill>
            <a:srgbClr val="8018cd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61960" y="425160"/>
            <a:ext cx="5681520" cy="492120"/>
          </a:xfrm>
          <a:prstGeom prst="rect">
            <a:avLst/>
          </a:prstGeom>
          <a:noFill/>
          <a:ln w="0">
            <a:noFill/>
          </a:ln>
        </p:spPr>
        <p:txBody>
          <a:bodyPr lIns="0" rIns="0" anchor="ctr">
            <a:noAutofit/>
          </a:bodyPr>
          <a:p>
            <a:pPr indent="0" algn="just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Zoho Puvi-medium"/>
              </a:rPr>
              <a:t>ADManager Plus' report library</a:t>
            </a:r>
            <a:endParaRPr b="0" lang="en-US" sz="2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21" name=""/>
          <p:cNvSpPr/>
          <p:nvPr/>
        </p:nvSpPr>
        <p:spPr>
          <a:xfrm>
            <a:off x="3362400" y="1455840"/>
            <a:ext cx="2419200" cy="2526120"/>
          </a:xfrm>
          <a:prstGeom prst="roundRect">
            <a:avLst>
              <a:gd name="adj" fmla="val 7352"/>
            </a:avLst>
          </a:prstGeom>
          <a:solidFill>
            <a:srgbClr val="f7f4fb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"/>
          <p:cNvSpPr/>
          <p:nvPr/>
        </p:nvSpPr>
        <p:spPr>
          <a:xfrm>
            <a:off x="8374320" y="4744440"/>
            <a:ext cx="343080" cy="401040"/>
          </a:xfrm>
          <a:prstGeom prst="rect">
            <a:avLst/>
          </a:prstGeom>
          <a:solidFill>
            <a:srgbClr val="c70250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"/>
          <p:cNvSpPr/>
          <p:nvPr/>
        </p:nvSpPr>
        <p:spPr>
          <a:xfrm>
            <a:off x="8315640" y="4821840"/>
            <a:ext cx="4604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ffffff"/>
                </a:solidFill>
                <a:latin typeface="Zoho Puvi-demi_bold"/>
              </a:rPr>
              <a:t>03</a:t>
            </a:r>
            <a:endParaRPr b="0" lang="en-IN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"/>
          <p:cNvSpPr/>
          <p:nvPr/>
        </p:nvSpPr>
        <p:spPr>
          <a:xfrm>
            <a:off x="561960" y="1459440"/>
            <a:ext cx="2419200" cy="2526120"/>
          </a:xfrm>
          <a:prstGeom prst="roundRect">
            <a:avLst>
              <a:gd name="adj" fmla="val 7352"/>
            </a:avLst>
          </a:prstGeom>
          <a:solidFill>
            <a:srgbClr val="f7f4fb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"/>
          <p:cNvSpPr/>
          <p:nvPr/>
        </p:nvSpPr>
        <p:spPr>
          <a:xfrm>
            <a:off x="523800" y="1714680"/>
            <a:ext cx="2490840" cy="417960"/>
          </a:xfrm>
          <a:prstGeom prst="rect">
            <a:avLst/>
          </a:prstGeom>
          <a:solidFill>
            <a:srgbClr val="a70052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720000" y="1714680"/>
            <a:ext cx="2213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ffffff"/>
                </a:solidFill>
                <a:latin typeface="Zoho Puvi"/>
              </a:rPr>
              <a:t>Active Directory reports on</a:t>
            </a:r>
            <a:endParaRPr b="0" lang="en-IN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1200240" y="3912120"/>
            <a:ext cx="1142640" cy="7344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a70052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5200" bIns="252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790560" y="2867040"/>
            <a:ext cx="1955160" cy="97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t">
            <a:spAutoFit/>
          </a:bodyPr>
          <a:p>
            <a:pPr algn="ctr">
              <a:lnSpc>
                <a:spcPct val="12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Zoho Puvi-medium"/>
              </a:rPr>
              <a:t>Users </a:t>
            </a:r>
            <a:endParaRPr b="0" lang="en-IN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Zoho Puvi-medium"/>
              </a:rPr>
              <a:t>Passwords</a:t>
            </a:r>
            <a:br>
              <a:rPr sz="1200"/>
            </a:br>
            <a:r>
              <a:rPr b="0" lang="en-US" sz="1200" spc="-1" strike="noStrike">
                <a:solidFill>
                  <a:srgbClr val="000000"/>
                </a:solidFill>
                <a:latin typeface="Zoho Puvi-medium"/>
              </a:rPr>
              <a:t>NTFS permissions</a:t>
            </a:r>
            <a:br>
              <a:rPr sz="1200"/>
            </a:br>
            <a:r>
              <a:rPr b="0" lang="en-US" sz="1200" spc="-1" strike="noStrike">
                <a:solidFill>
                  <a:srgbClr val="000000"/>
                </a:solidFill>
                <a:latin typeface="Zoho Puvi-medium"/>
              </a:rPr>
              <a:t>And more!</a:t>
            </a:r>
            <a:endParaRPr b="0" lang="en-IN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3326400" y="1711080"/>
            <a:ext cx="2490840" cy="417960"/>
          </a:xfrm>
          <a:prstGeom prst="rect">
            <a:avLst/>
          </a:prstGeom>
          <a:solidFill>
            <a:srgbClr val="a70052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4002840" y="3908520"/>
            <a:ext cx="1142640" cy="7344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a70052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5200" bIns="252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3593160" y="2863440"/>
            <a:ext cx="1955160" cy="75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t">
            <a:spAutoFit/>
          </a:bodyPr>
          <a:p>
            <a:pPr algn="ctr">
              <a:lnSpc>
                <a:spcPct val="12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Zoho Puvi-medium"/>
              </a:rPr>
              <a:t>Users </a:t>
            </a:r>
            <a:endParaRPr b="0" lang="en-IN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Zoho Puvi-medium"/>
              </a:rPr>
              <a:t>Security</a:t>
            </a:r>
            <a:br>
              <a:rPr sz="1200"/>
            </a:br>
            <a:r>
              <a:rPr b="0" lang="en-US" sz="1200" spc="-1" strike="noStrike">
                <a:solidFill>
                  <a:srgbClr val="000000"/>
                </a:solidFill>
                <a:latin typeface="Zoho Puvi-medium"/>
              </a:rPr>
              <a:t>And more!</a:t>
            </a:r>
            <a:endParaRPr b="0" lang="en-IN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3467160" y="1781280"/>
            <a:ext cx="2213640" cy="27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ffffff"/>
                </a:solidFill>
                <a:latin typeface="Zoho Puvi"/>
              </a:rPr>
              <a:t>Microsoft 365 reports on</a:t>
            </a:r>
            <a:endParaRPr b="0" lang="en-IN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6122520" y="1459440"/>
            <a:ext cx="2419200" cy="2526120"/>
          </a:xfrm>
          <a:prstGeom prst="roundRect">
            <a:avLst>
              <a:gd name="adj" fmla="val 7352"/>
            </a:avLst>
          </a:prstGeom>
          <a:solidFill>
            <a:srgbClr val="f7f4fb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6084360" y="1714680"/>
            <a:ext cx="2490840" cy="417960"/>
          </a:xfrm>
          <a:prstGeom prst="rect">
            <a:avLst/>
          </a:prstGeom>
          <a:solidFill>
            <a:srgbClr val="a70052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6760800" y="3912120"/>
            <a:ext cx="1142640" cy="7344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a70052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5200" bIns="252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6351120" y="2867040"/>
            <a:ext cx="1955160" cy="53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t">
            <a:spAutoFit/>
          </a:bodyPr>
          <a:p>
            <a:pPr algn="ctr">
              <a:lnSpc>
                <a:spcPct val="12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Zoho Puvi-medium"/>
              </a:rPr>
              <a:t>Active users</a:t>
            </a:r>
            <a:br>
              <a:rPr sz="1200"/>
            </a:br>
            <a:r>
              <a:rPr b="0" lang="en-US" sz="1200" spc="-1" strike="noStrike">
                <a:solidFill>
                  <a:srgbClr val="000000"/>
                </a:solidFill>
                <a:latin typeface="Zoho Puvi-medium"/>
              </a:rPr>
              <a:t>Suspended users</a:t>
            </a:r>
            <a:endParaRPr b="0" lang="en-IN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6118200" y="1714680"/>
            <a:ext cx="2423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ffffff"/>
                </a:solidFill>
                <a:latin typeface="Zoho Puvi"/>
              </a:rPr>
              <a:t>Google Workspace reports on</a:t>
            </a:r>
            <a:endParaRPr b="0" lang="en-IN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1514520" y="2498400"/>
            <a:ext cx="515520" cy="257400"/>
          </a:xfrm>
          <a:prstGeom prst="roundRect">
            <a:avLst>
              <a:gd name="adj" fmla="val 16667"/>
            </a:avLst>
          </a:prstGeom>
          <a:solidFill>
            <a:srgbClr val="ebe0f5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9" name="" descr=""/>
          <p:cNvPicPr/>
          <p:nvPr/>
        </p:nvPicPr>
        <p:blipFill>
          <a:blip r:embed="rId1"/>
          <a:stretch/>
        </p:blipFill>
        <p:spPr>
          <a:xfrm>
            <a:off x="1628640" y="2386440"/>
            <a:ext cx="294840" cy="295560"/>
          </a:xfrm>
          <a:prstGeom prst="rect">
            <a:avLst/>
          </a:prstGeom>
          <a:ln w="0">
            <a:noFill/>
          </a:ln>
        </p:spPr>
      </p:pic>
      <p:sp>
        <p:nvSpPr>
          <p:cNvPr id="140" name=""/>
          <p:cNvSpPr/>
          <p:nvPr/>
        </p:nvSpPr>
        <p:spPr>
          <a:xfrm>
            <a:off x="4316040" y="2457360"/>
            <a:ext cx="515520" cy="257400"/>
          </a:xfrm>
          <a:prstGeom prst="roundRect">
            <a:avLst>
              <a:gd name="adj" fmla="val 16667"/>
            </a:avLst>
          </a:prstGeom>
          <a:solidFill>
            <a:srgbClr val="ebe0f5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7074360" y="2457360"/>
            <a:ext cx="515520" cy="257400"/>
          </a:xfrm>
          <a:prstGeom prst="roundRect">
            <a:avLst>
              <a:gd name="adj" fmla="val 16667"/>
            </a:avLst>
          </a:prstGeom>
          <a:solidFill>
            <a:srgbClr val="ebe0f5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2"/>
          <a:stretch/>
        </p:blipFill>
        <p:spPr>
          <a:xfrm>
            <a:off x="4429080" y="2352600"/>
            <a:ext cx="291240" cy="291240"/>
          </a:xfrm>
          <a:prstGeom prst="rect">
            <a:avLst/>
          </a:prstGeom>
          <a:ln w="0">
            <a:noFill/>
          </a:ln>
        </p:spPr>
      </p:pic>
      <p:pic>
        <p:nvPicPr>
          <p:cNvPr id="143" name="" descr=""/>
          <p:cNvPicPr/>
          <p:nvPr/>
        </p:nvPicPr>
        <p:blipFill>
          <a:blip r:embed="rId3"/>
          <a:stretch/>
        </p:blipFill>
        <p:spPr>
          <a:xfrm>
            <a:off x="7176960" y="2352600"/>
            <a:ext cx="309960" cy="290160"/>
          </a:xfrm>
          <a:prstGeom prst="rect">
            <a:avLst/>
          </a:prstGeom>
          <a:ln w="0">
            <a:noFill/>
          </a:ln>
        </p:spPr>
      </p:pic>
      <p:sp>
        <p:nvSpPr>
          <p:cNvPr id="144" name=""/>
          <p:cNvSpPr/>
          <p:nvPr/>
        </p:nvSpPr>
        <p:spPr>
          <a:xfrm>
            <a:off x="151920" y="470880"/>
            <a:ext cx="87480" cy="401040"/>
          </a:xfrm>
          <a:prstGeom prst="rect">
            <a:avLst/>
          </a:prstGeom>
          <a:solidFill>
            <a:srgbClr val="8018cd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5" name="" descr=""/>
          <p:cNvPicPr/>
          <p:nvPr/>
        </p:nvPicPr>
        <p:blipFill>
          <a:blip r:embed="rId4"/>
          <a:stretch/>
        </p:blipFill>
        <p:spPr>
          <a:xfrm>
            <a:off x="7796520" y="314280"/>
            <a:ext cx="959040" cy="257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"/>
          <p:cNvSpPr/>
          <p:nvPr/>
        </p:nvSpPr>
        <p:spPr>
          <a:xfrm>
            <a:off x="8374320" y="4744440"/>
            <a:ext cx="343080" cy="401040"/>
          </a:xfrm>
          <a:prstGeom prst="rect">
            <a:avLst/>
          </a:prstGeom>
          <a:solidFill>
            <a:srgbClr val="c70250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8315640" y="4821840"/>
            <a:ext cx="4604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ffffff"/>
                </a:solidFill>
                <a:latin typeface="Zoho Puvi-demi_bold"/>
              </a:rPr>
              <a:t>04</a:t>
            </a:r>
            <a:endParaRPr b="0" lang="en-IN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875880" y="813600"/>
            <a:ext cx="7391880" cy="3521160"/>
          </a:xfrm>
          <a:prstGeom prst="roundRect">
            <a:avLst>
              <a:gd name="adj" fmla="val 1234"/>
            </a:avLst>
          </a:prstGeom>
          <a:blipFill rotWithShape="0">
            <a:blip r:embed="rId1"/>
            <a:srcRect/>
            <a:stretch/>
          </a:blipFill>
          <a:ln w="9525">
            <a:solidFill>
              <a:srgbClr val="171c23">
                <a:lumMod val="25000"/>
                <a:lumOff val="75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9" name="" descr=""/>
          <p:cNvPicPr/>
          <p:nvPr/>
        </p:nvPicPr>
        <p:blipFill>
          <a:blip r:embed="rId2"/>
          <a:stretch/>
        </p:blipFill>
        <p:spPr>
          <a:xfrm>
            <a:off x="7796520" y="314280"/>
            <a:ext cx="959040" cy="257040"/>
          </a:xfrm>
          <a:prstGeom prst="rect">
            <a:avLst/>
          </a:prstGeom>
          <a:ln w="0">
            <a:noFill/>
          </a:ln>
        </p:spPr>
      </p:pic>
      <p:sp>
        <p:nvSpPr>
          <p:cNvPr id="150" name=""/>
          <p:cNvSpPr/>
          <p:nvPr/>
        </p:nvSpPr>
        <p:spPr>
          <a:xfrm>
            <a:off x="6330600" y="1281960"/>
            <a:ext cx="1105920" cy="339120"/>
          </a:xfrm>
          <a:prstGeom prst="homePlate">
            <a:avLst>
              <a:gd name="adj" fmla="val 35657"/>
            </a:avLst>
          </a:prstGeom>
          <a:solidFill>
            <a:srgbClr val="922f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ctr">
            <a:spAutoFit/>
          </a:bodyPr>
          <a:p>
            <a:pPr>
              <a:lnSpc>
                <a:spcPct val="115000"/>
              </a:lnSpc>
            </a:pPr>
            <a:r>
              <a:rPr b="0" lang="en-US" sz="700" spc="-1" strike="noStrike">
                <a:solidFill>
                  <a:srgbClr val="ffffff"/>
                </a:solidFill>
                <a:latin typeface="Zoho Puvi-medium"/>
              </a:rPr>
              <a:t>Schedule reports to be sent via email</a:t>
            </a:r>
            <a:endParaRPr b="0" lang="en-IN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534240" y="939600"/>
            <a:ext cx="1309320" cy="339120"/>
          </a:xfrm>
          <a:prstGeom prst="homePlate">
            <a:avLst>
              <a:gd name="adj" fmla="val 35657"/>
            </a:avLst>
          </a:prstGeom>
          <a:solidFill>
            <a:srgbClr val="922f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ctr">
            <a:spAutoFit/>
          </a:bodyPr>
          <a:p>
            <a:pPr>
              <a:lnSpc>
                <a:spcPct val="115000"/>
              </a:lnSpc>
            </a:pPr>
            <a:r>
              <a:rPr b="0" lang="en-US" sz="700" spc="-1" strike="noStrike">
                <a:solidFill>
                  <a:srgbClr val="ffffff"/>
                </a:solidFill>
                <a:latin typeface="Zoho Puvi-medium"/>
              </a:rPr>
              <a:t>Get a glimpse of the different types of reports</a:t>
            </a:r>
            <a:endParaRPr b="0" lang="en-IN" sz="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"/>
          <p:cNvSpPr/>
          <p:nvPr/>
        </p:nvSpPr>
        <p:spPr>
          <a:xfrm>
            <a:off x="8374320" y="4744440"/>
            <a:ext cx="343080" cy="401040"/>
          </a:xfrm>
          <a:prstGeom prst="rect">
            <a:avLst/>
          </a:prstGeom>
          <a:solidFill>
            <a:srgbClr val="c70250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8315640" y="4821840"/>
            <a:ext cx="4604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ffffff"/>
                </a:solidFill>
                <a:latin typeface="Zoho Puvi-demi_bold"/>
              </a:rPr>
              <a:t>05</a:t>
            </a:r>
            <a:endParaRPr b="0" lang="en-IN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"/>
          <p:cNvSpPr/>
          <p:nvPr/>
        </p:nvSpPr>
        <p:spPr>
          <a:xfrm>
            <a:off x="905040" y="895320"/>
            <a:ext cx="7333920" cy="3349440"/>
          </a:xfrm>
          <a:prstGeom prst="roundRect">
            <a:avLst>
              <a:gd name="adj" fmla="val 1234"/>
            </a:avLst>
          </a:prstGeom>
          <a:blipFill rotWithShape="0">
            <a:blip r:embed="rId1"/>
            <a:srcRect/>
            <a:stretch/>
          </a:blipFill>
          <a:ln w="9525">
            <a:solidFill>
              <a:srgbClr val="171c23">
                <a:lumMod val="25000"/>
                <a:lumOff val="75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5" name="" descr=""/>
          <p:cNvPicPr/>
          <p:nvPr/>
        </p:nvPicPr>
        <p:blipFill>
          <a:blip r:embed="rId2"/>
          <a:stretch/>
        </p:blipFill>
        <p:spPr>
          <a:xfrm>
            <a:off x="7796520" y="314280"/>
            <a:ext cx="959040" cy="257040"/>
          </a:xfrm>
          <a:prstGeom prst="rect">
            <a:avLst/>
          </a:prstGeom>
          <a:ln w="0">
            <a:noFill/>
          </a:ln>
        </p:spPr>
      </p:pic>
      <p:sp>
        <p:nvSpPr>
          <p:cNvPr id="156" name=""/>
          <p:cNvSpPr/>
          <p:nvPr/>
        </p:nvSpPr>
        <p:spPr>
          <a:xfrm>
            <a:off x="281520" y="2318760"/>
            <a:ext cx="1721880" cy="339120"/>
          </a:xfrm>
          <a:prstGeom prst="homePlate">
            <a:avLst>
              <a:gd name="adj" fmla="val 35657"/>
            </a:avLst>
          </a:prstGeom>
          <a:solidFill>
            <a:srgbClr val="922f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ctr">
            <a:spAutoFit/>
          </a:bodyPr>
          <a:p>
            <a:pPr>
              <a:lnSpc>
                <a:spcPct val="115000"/>
              </a:lnSpc>
            </a:pPr>
            <a:r>
              <a:rPr b="0" lang="en-US" sz="700" spc="-1" strike="noStrike">
                <a:solidFill>
                  <a:srgbClr val="ffffff"/>
                </a:solidFill>
                <a:latin typeface="Zoho Puvi-medium"/>
              </a:rPr>
              <a:t>Implement a business workflow from the report itself</a:t>
            </a:r>
            <a:endParaRPr b="0" lang="en-IN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"/>
          <p:cNvSpPr/>
          <p:nvPr/>
        </p:nvSpPr>
        <p:spPr>
          <a:xfrm>
            <a:off x="5589720" y="1316880"/>
            <a:ext cx="1153800" cy="339120"/>
          </a:xfrm>
          <a:prstGeom prst="homePlate">
            <a:avLst>
              <a:gd name="adj" fmla="val 35657"/>
            </a:avLst>
          </a:prstGeom>
          <a:solidFill>
            <a:srgbClr val="922f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ctr">
            <a:spAutoFit/>
          </a:bodyPr>
          <a:p>
            <a:pPr>
              <a:lnSpc>
                <a:spcPct val="115000"/>
              </a:lnSpc>
            </a:pPr>
            <a:r>
              <a:rPr b="0" lang="en-US" sz="700" spc="-1" strike="noStrike">
                <a:solidFill>
                  <a:srgbClr val="ffffff"/>
                </a:solidFill>
                <a:latin typeface="Zoho Puvi-medium"/>
              </a:rPr>
              <a:t>Export the reports in convenient formats</a:t>
            </a:r>
            <a:endParaRPr b="0" lang="en-IN" sz="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61960" y="425160"/>
            <a:ext cx="5681520" cy="492120"/>
          </a:xfrm>
          <a:prstGeom prst="rect">
            <a:avLst/>
          </a:prstGeom>
          <a:noFill/>
          <a:ln w="0">
            <a:noFill/>
          </a:ln>
        </p:spPr>
        <p:txBody>
          <a:bodyPr lIns="0" rIns="0" anchor="ctr">
            <a:noAutofit/>
          </a:bodyPr>
          <a:p>
            <a:pPr indent="0" algn="just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Zoho Puvi-medium"/>
              </a:rPr>
              <a:t>The custom report builder</a:t>
            </a:r>
            <a:endParaRPr b="0" lang="en-US" sz="2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561960" y="1143000"/>
            <a:ext cx="8012160" cy="67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3080" indent="-343080">
              <a:lnSpc>
                <a:spcPct val="125000"/>
              </a:lnSpc>
              <a:spcBef>
                <a:spcPts val="1199"/>
              </a:spcBef>
              <a:buClr>
                <a:srgbClr val="bd1490"/>
              </a:buClr>
              <a:buFont typeface="Wingdings" charset="2"/>
              <a:buChar char=""/>
            </a:pPr>
            <a:r>
              <a:rPr b="0" lang="en-US" sz="1200" spc="-1" strike="noStrike">
                <a:solidFill>
                  <a:srgbClr val="000000"/>
                </a:solidFill>
                <a:latin typeface="Zoho Puvi"/>
              </a:rPr>
              <a:t>Build custom reports from scratch with criteria-based LDAP queries and advanced filters for unique scenarios</a:t>
            </a:r>
            <a:endParaRPr b="0" lang="en-US" sz="1200" spc="-1" strike="noStrike">
              <a:solidFill>
                <a:srgbClr val="000000"/>
              </a:solidFill>
              <a:latin typeface="Zoho Puvi"/>
            </a:endParaRPr>
          </a:p>
          <a:p>
            <a:pPr marL="343080" indent="-343080">
              <a:lnSpc>
                <a:spcPct val="125000"/>
              </a:lnSpc>
              <a:spcBef>
                <a:spcPts val="1199"/>
              </a:spcBef>
              <a:buClr>
                <a:srgbClr val="bd1490"/>
              </a:buClr>
              <a:buFont typeface="Wingdings" charset="2"/>
              <a:buChar char=""/>
            </a:pPr>
            <a:r>
              <a:rPr b="0" lang="en-US" sz="1200" spc="-1" strike="noStrike">
                <a:solidFill>
                  <a:srgbClr val="000000"/>
                </a:solidFill>
                <a:latin typeface="Zoho Puvi"/>
              </a:rPr>
              <a:t>Refine the results of a report with specific conditions to get a curated list of the objects you want</a:t>
            </a:r>
            <a:endParaRPr b="0" lang="en-US" sz="12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160" name=""/>
          <p:cNvSpPr/>
          <p:nvPr/>
        </p:nvSpPr>
        <p:spPr>
          <a:xfrm>
            <a:off x="8374320" y="4744440"/>
            <a:ext cx="343080" cy="401040"/>
          </a:xfrm>
          <a:prstGeom prst="rect">
            <a:avLst/>
          </a:prstGeom>
          <a:solidFill>
            <a:srgbClr val="c70250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"/>
          <p:cNvSpPr/>
          <p:nvPr/>
        </p:nvSpPr>
        <p:spPr>
          <a:xfrm>
            <a:off x="8315640" y="4821840"/>
            <a:ext cx="4604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ffffff"/>
                </a:solidFill>
                <a:latin typeface="Zoho Puvi-demi_bold"/>
              </a:rPr>
              <a:t>06</a:t>
            </a:r>
            <a:endParaRPr b="0" lang="en-IN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"/>
          <p:cNvSpPr/>
          <p:nvPr/>
        </p:nvSpPr>
        <p:spPr>
          <a:xfrm>
            <a:off x="1523880" y="2000160"/>
            <a:ext cx="6095880" cy="2660760"/>
          </a:xfrm>
          <a:prstGeom prst="roundRect">
            <a:avLst>
              <a:gd name="adj" fmla="val 1234"/>
            </a:avLst>
          </a:prstGeom>
          <a:blipFill rotWithShape="0">
            <a:blip r:embed="rId1"/>
            <a:srcRect/>
            <a:stretch/>
          </a:blipFill>
          <a:ln w="9525">
            <a:solidFill>
              <a:srgbClr val="171c23">
                <a:lumMod val="25000"/>
                <a:lumOff val="75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"/>
          <p:cNvSpPr/>
          <p:nvPr/>
        </p:nvSpPr>
        <p:spPr>
          <a:xfrm>
            <a:off x="151920" y="470880"/>
            <a:ext cx="87480" cy="401040"/>
          </a:xfrm>
          <a:prstGeom prst="rect">
            <a:avLst/>
          </a:prstGeom>
          <a:solidFill>
            <a:srgbClr val="8018cd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4" name="" descr=""/>
          <p:cNvPicPr/>
          <p:nvPr/>
        </p:nvPicPr>
        <p:blipFill>
          <a:blip r:embed="rId2"/>
          <a:stretch/>
        </p:blipFill>
        <p:spPr>
          <a:xfrm>
            <a:off x="7796520" y="314280"/>
            <a:ext cx="959040" cy="257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561960" y="425160"/>
            <a:ext cx="5681520" cy="492120"/>
          </a:xfrm>
          <a:prstGeom prst="rect">
            <a:avLst/>
          </a:prstGeom>
          <a:noFill/>
          <a:ln w="0">
            <a:noFill/>
          </a:ln>
        </p:spPr>
        <p:txBody>
          <a:bodyPr lIns="0" rIns="0" anchor="ctr">
            <a:noAutofit/>
          </a:bodyPr>
          <a:p>
            <a:pPr indent="0" algn="just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Zoho Puvi-medium"/>
              </a:rPr>
              <a:t>How to run custom reports</a:t>
            </a:r>
            <a:endParaRPr b="0" lang="en-US" sz="2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66" name=""/>
          <p:cNvSpPr/>
          <p:nvPr/>
        </p:nvSpPr>
        <p:spPr>
          <a:xfrm>
            <a:off x="8374320" y="4744440"/>
            <a:ext cx="343080" cy="401040"/>
          </a:xfrm>
          <a:prstGeom prst="rect">
            <a:avLst/>
          </a:prstGeom>
          <a:solidFill>
            <a:srgbClr val="c70250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"/>
          <p:cNvSpPr/>
          <p:nvPr/>
        </p:nvSpPr>
        <p:spPr>
          <a:xfrm>
            <a:off x="8315640" y="4821840"/>
            <a:ext cx="4604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ffffff"/>
                </a:solidFill>
                <a:latin typeface="Zoho Puvi-demi_bold"/>
              </a:rPr>
              <a:t>07</a:t>
            </a:r>
            <a:endParaRPr b="0" lang="en-IN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"/>
          <p:cNvSpPr/>
          <p:nvPr/>
        </p:nvSpPr>
        <p:spPr>
          <a:xfrm>
            <a:off x="151920" y="470880"/>
            <a:ext cx="87480" cy="401040"/>
          </a:xfrm>
          <a:prstGeom prst="rect">
            <a:avLst/>
          </a:prstGeom>
          <a:solidFill>
            <a:srgbClr val="8018cd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9" name="" descr=""/>
          <p:cNvPicPr/>
          <p:nvPr/>
        </p:nvPicPr>
        <p:blipFill>
          <a:blip r:embed="rId1"/>
          <a:stretch/>
        </p:blipFill>
        <p:spPr>
          <a:xfrm>
            <a:off x="7796520" y="314280"/>
            <a:ext cx="959040" cy="257040"/>
          </a:xfrm>
          <a:prstGeom prst="rect">
            <a:avLst/>
          </a:prstGeom>
          <a:ln w="0">
            <a:noFill/>
          </a:ln>
        </p:spPr>
      </p:pic>
      <p:pic>
        <p:nvPicPr>
          <p:cNvPr id="170" name="" descr=""/>
          <p:cNvPicPr/>
          <p:nvPr/>
        </p:nvPicPr>
        <p:blipFill>
          <a:blip r:embed="rId2"/>
          <a:stretch/>
        </p:blipFill>
        <p:spPr>
          <a:xfrm>
            <a:off x="571680" y="1392480"/>
            <a:ext cx="7990920" cy="2526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61960" y="425160"/>
            <a:ext cx="5681520" cy="492120"/>
          </a:xfrm>
          <a:prstGeom prst="rect">
            <a:avLst/>
          </a:prstGeom>
          <a:noFill/>
          <a:ln w="0">
            <a:noFill/>
          </a:ln>
        </p:spPr>
        <p:txBody>
          <a:bodyPr lIns="0" rIns="0" anchor="ctr">
            <a:noAutofit/>
          </a:bodyPr>
          <a:p>
            <a:pPr indent="0" algn="just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Zoho Puvi-medium"/>
              </a:rPr>
              <a:t>Risk assessment reports </a:t>
            </a:r>
            <a:endParaRPr b="0" lang="en-US" sz="2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561960" y="1143000"/>
            <a:ext cx="8012160" cy="67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3080" indent="-343080">
              <a:lnSpc>
                <a:spcPct val="125000"/>
              </a:lnSpc>
              <a:spcBef>
                <a:spcPts val="1199"/>
              </a:spcBef>
              <a:buClr>
                <a:srgbClr val="bd1490"/>
              </a:buClr>
              <a:buFont typeface="Wingdings" charset="2"/>
              <a:buChar char=""/>
            </a:pPr>
            <a:r>
              <a:rPr b="0" lang="en-US" sz="1200" spc="-1" strike="noStrike">
                <a:solidFill>
                  <a:srgbClr val="000000"/>
                </a:solidFill>
                <a:latin typeface="Zoho Puvi"/>
              </a:rPr>
              <a:t>Understand your AD and Microsoft 365 risk posture through risk scores</a:t>
            </a:r>
            <a:endParaRPr b="0" lang="en-US" sz="1200" spc="-1" strike="noStrike">
              <a:solidFill>
                <a:srgbClr val="000000"/>
              </a:solidFill>
              <a:latin typeface="Zoho Puvi"/>
            </a:endParaRPr>
          </a:p>
          <a:p>
            <a:pPr marL="343080" indent="-343080">
              <a:lnSpc>
                <a:spcPct val="125000"/>
              </a:lnSpc>
              <a:spcBef>
                <a:spcPts val="1199"/>
              </a:spcBef>
              <a:buClr>
                <a:srgbClr val="bd1490"/>
              </a:buClr>
              <a:buFont typeface="Wingdings" charset="2"/>
              <a:buChar char=""/>
            </a:pPr>
            <a:r>
              <a:rPr b="0" lang="en-US" sz="1200" spc="-1" strike="noStrike">
                <a:solidFill>
                  <a:srgbClr val="000000"/>
                </a:solidFill>
                <a:latin typeface="Zoho Puvi"/>
              </a:rPr>
              <a:t>Access one-click reports on the threat indicators to find out your potential security gaps and fix them</a:t>
            </a:r>
            <a:endParaRPr b="0" lang="en-US" sz="1200" spc="-1" strike="noStrike">
              <a:solidFill>
                <a:srgbClr val="000000"/>
              </a:solidFill>
              <a:latin typeface="Zoho Puvi"/>
            </a:endParaRPr>
          </a:p>
        </p:txBody>
      </p:sp>
      <p:sp>
        <p:nvSpPr>
          <p:cNvPr id="173" name=""/>
          <p:cNvSpPr/>
          <p:nvPr/>
        </p:nvSpPr>
        <p:spPr>
          <a:xfrm>
            <a:off x="8374320" y="4744440"/>
            <a:ext cx="343080" cy="401040"/>
          </a:xfrm>
          <a:prstGeom prst="rect">
            <a:avLst/>
          </a:prstGeom>
          <a:solidFill>
            <a:srgbClr val="c70250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"/>
          <p:cNvSpPr/>
          <p:nvPr/>
        </p:nvSpPr>
        <p:spPr>
          <a:xfrm>
            <a:off x="8315640" y="4821840"/>
            <a:ext cx="4604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ffffff"/>
                </a:solidFill>
                <a:latin typeface="Zoho Puvi-demi_bold"/>
              </a:rPr>
              <a:t>08</a:t>
            </a:r>
            <a:endParaRPr b="0" lang="en-IN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"/>
          <p:cNvSpPr/>
          <p:nvPr/>
        </p:nvSpPr>
        <p:spPr>
          <a:xfrm>
            <a:off x="1666800" y="2000160"/>
            <a:ext cx="5808240" cy="2714400"/>
          </a:xfrm>
          <a:prstGeom prst="roundRect">
            <a:avLst>
              <a:gd name="adj" fmla="val 1234"/>
            </a:avLst>
          </a:prstGeom>
          <a:blipFill rotWithShape="0">
            <a:blip r:embed="rId1"/>
            <a:srcRect/>
            <a:stretch/>
          </a:blipFill>
          <a:ln w="9525">
            <a:solidFill>
              <a:srgbClr val="171c23">
                <a:lumMod val="25000"/>
                <a:lumOff val="75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"/>
          <p:cNvSpPr/>
          <p:nvPr/>
        </p:nvSpPr>
        <p:spPr>
          <a:xfrm>
            <a:off x="151920" y="470880"/>
            <a:ext cx="87480" cy="401040"/>
          </a:xfrm>
          <a:prstGeom prst="rect">
            <a:avLst/>
          </a:prstGeom>
          <a:solidFill>
            <a:srgbClr val="8018cd"/>
          </a:solidFill>
          <a:ln>
            <a:noFill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7" name="" descr=""/>
          <p:cNvPicPr/>
          <p:nvPr/>
        </p:nvPicPr>
        <p:blipFill>
          <a:blip r:embed="rId2"/>
          <a:stretch/>
        </p:blipFill>
        <p:spPr>
          <a:xfrm>
            <a:off x="7796520" y="314280"/>
            <a:ext cx="959040" cy="257040"/>
          </a:xfrm>
          <a:prstGeom prst="rect">
            <a:avLst/>
          </a:prstGeom>
          <a:ln w="0">
            <a:noFill/>
          </a:ln>
        </p:spPr>
      </p:pic>
      <p:sp>
        <p:nvSpPr>
          <p:cNvPr id="178" name=""/>
          <p:cNvSpPr/>
          <p:nvPr/>
        </p:nvSpPr>
        <p:spPr>
          <a:xfrm>
            <a:off x="696960" y="2761200"/>
            <a:ext cx="1238760" cy="339120"/>
          </a:xfrm>
          <a:prstGeom prst="homePlate">
            <a:avLst>
              <a:gd name="adj" fmla="val 35657"/>
            </a:avLst>
          </a:prstGeom>
          <a:solidFill>
            <a:srgbClr val="922f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ctr">
            <a:spAutoFit/>
          </a:bodyPr>
          <a:p>
            <a:pPr>
              <a:lnSpc>
                <a:spcPct val="115000"/>
              </a:lnSpc>
            </a:pPr>
            <a:r>
              <a:rPr b="0" lang="en-US" sz="700" spc="-1" strike="noStrike">
                <a:solidFill>
                  <a:srgbClr val="ffffff"/>
                </a:solidFill>
                <a:latin typeface="Zoho Puvi-medium"/>
              </a:rPr>
              <a:t>The risk score and the severity of the risks</a:t>
            </a:r>
            <a:endParaRPr b="0" lang="en-IN" sz="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2d83d8"/>
      </a:hlink>
      <a:folHlink>
        <a:srgbClr val="c1408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2d83d8"/>
      </a:hlink>
      <a:folHlink>
        <a:srgbClr val="c1408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Application>LibreOffice/7.5.9.2$Windows_X86_64 LibreOffice_project/cdeefe45c17511d326101eed8008ac4092f278a9</Application>
  <AppVersion>15.0000</AppVersion>
  <Company>Company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2024-02-11T23:16:30Z</dcterms:created>
  <dc:creator/>
  <dc:description/>
  <dc:language>en-IN</dc:language>
  <cp:lastModifiedBy/>
  <dcterms:modified xsi:type="dcterms:W3CDTF">2024-02-23T11:02:49Z</dcterms:modified>
  <cp:revision>4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